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075"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3BA828B1-AF25-4F82-A9FB-49A4F2625EBB}" type="datetimeFigureOut">
              <a:rPr lang="it-IT" smtClean="0"/>
              <a:pPr/>
              <a:t>21/05/2018</a:t>
            </a:fld>
            <a:endParaRPr lang="it-IT"/>
          </a:p>
        </p:txBody>
      </p:sp>
      <p:sp>
        <p:nvSpPr>
          <p:cNvPr id="5" name="Footer Placeholder 4"/>
          <p:cNvSpPr>
            <a:spLocks noGrp="1"/>
          </p:cNvSpPr>
          <p:nvPr>
            <p:ph type="ftr" sz="quarter" idx="11"/>
          </p:nvPr>
        </p:nvSpPr>
        <p:spPr>
          <a:xfrm>
            <a:off x="1174044" y="5357592"/>
            <a:ext cx="5034845" cy="365125"/>
          </a:xfrm>
        </p:spPr>
        <p:txBody>
          <a:bodyPr/>
          <a:lstStyle/>
          <a:p>
            <a:endParaRPr lang="it-IT"/>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6A65099F-F87B-43D8-A91B-081EC2AE2A45}"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A828B1-AF25-4F82-A9FB-49A4F2625EBB}" type="datetimeFigureOut">
              <a:rPr lang="it-IT" smtClean="0"/>
              <a:pPr/>
              <a:t>21/05/2018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A65099F-F87B-43D8-A91B-081EC2AE2A45}"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A828B1-AF25-4F82-A9FB-49A4F2625EBB}" type="datetimeFigureOut">
              <a:rPr lang="it-IT" smtClean="0"/>
              <a:pPr/>
              <a:t>21/05/2018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A65099F-F87B-43D8-A91B-081EC2AE2A45}"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A828B1-AF25-4F82-A9FB-49A4F2625EBB}" type="datetimeFigureOut">
              <a:rPr lang="it-IT" smtClean="0"/>
              <a:pPr/>
              <a:t>21/05/2018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A65099F-F87B-43D8-A91B-081EC2AE2A45}"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A828B1-AF25-4F82-A9FB-49A4F2625EBB}" type="datetimeFigureOut">
              <a:rPr lang="it-IT" smtClean="0"/>
              <a:pPr/>
              <a:t>21/05/2018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A65099F-F87B-43D8-A91B-081EC2AE2A45}"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3BA828B1-AF25-4F82-A9FB-49A4F2625EBB}" type="datetimeFigureOut">
              <a:rPr lang="it-IT" smtClean="0"/>
              <a:pPr/>
              <a:t>21/05/2018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A65099F-F87B-43D8-A91B-081EC2AE2A45}" type="slidenum">
              <a:rPr lang="it-IT" smtClean="0"/>
              <a:pPr/>
              <a:t>‹N›</a:t>
            </a:fld>
            <a:endParaRPr lang="it-IT"/>
          </a:p>
        </p:txBody>
      </p:sp>
      <p:sp>
        <p:nvSpPr>
          <p:cNvPr id="9" name="Content Placeholder 8"/>
          <p:cNvSpPr>
            <a:spLocks noGrp="1"/>
          </p:cNvSpPr>
          <p:nvPr>
            <p:ph sz="quarter" idx="13"/>
          </p:nvPr>
        </p:nvSpPr>
        <p:spPr>
          <a:xfrm>
            <a:off x="1298448" y="2121407"/>
            <a:ext cx="3200400" cy="36027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63440" y="2119313"/>
            <a:ext cx="3200400" cy="3605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BA828B1-AF25-4F82-A9FB-49A4F2625EBB}" type="datetimeFigureOut">
              <a:rPr lang="it-IT" smtClean="0"/>
              <a:pPr/>
              <a:t>21/05/2018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A65099F-F87B-43D8-A91B-081EC2AE2A45}" type="slidenum">
              <a:rPr lang="it-IT" smtClean="0"/>
              <a:pPr/>
              <a:t>‹N›</a:t>
            </a:fld>
            <a:endParaRPr lang="it-IT"/>
          </a:p>
        </p:txBody>
      </p:sp>
      <p:sp>
        <p:nvSpPr>
          <p:cNvPr id="11" name="Content Placeholder 10"/>
          <p:cNvSpPr>
            <a:spLocks noGrp="1"/>
          </p:cNvSpPr>
          <p:nvPr>
            <p:ph sz="quarter" idx="13"/>
          </p:nvPr>
        </p:nvSpPr>
        <p:spPr>
          <a:xfrm>
            <a:off x="1298448" y="2944368"/>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A828B1-AF25-4F82-A9FB-49A4F2625EBB}" type="datetimeFigureOut">
              <a:rPr lang="it-IT" smtClean="0"/>
              <a:pPr/>
              <a:t>21/05/2018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A65099F-F87B-43D8-A91B-081EC2AE2A45}"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A828B1-AF25-4F82-A9FB-49A4F2625EBB}" type="datetimeFigureOut">
              <a:rPr lang="it-IT" smtClean="0"/>
              <a:pPr/>
              <a:t>21/05/2018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A65099F-F87B-43D8-A91B-081EC2AE2A45}"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3BA828B1-AF25-4F82-A9FB-49A4F2625EBB}" type="datetimeFigureOut">
              <a:rPr lang="it-IT" smtClean="0"/>
              <a:pPr/>
              <a:t>21/05/2018</a:t>
            </a:fld>
            <a:endParaRPr lang="it-IT"/>
          </a:p>
        </p:txBody>
      </p:sp>
      <p:sp>
        <p:nvSpPr>
          <p:cNvPr id="6" name="Footer Placeholder 5"/>
          <p:cNvSpPr>
            <a:spLocks noGrp="1"/>
          </p:cNvSpPr>
          <p:nvPr>
            <p:ph type="ftr" sz="quarter" idx="11"/>
          </p:nvPr>
        </p:nvSpPr>
        <p:spPr>
          <a:xfrm rot="-60000">
            <a:off x="914554" y="5829261"/>
            <a:ext cx="3522607" cy="365125"/>
          </a:xfrm>
        </p:spPr>
        <p:txBody>
          <a:bodyPr/>
          <a:lstStyle/>
          <a:p>
            <a:endParaRPr lang="it-IT"/>
          </a:p>
        </p:txBody>
      </p:sp>
      <p:sp>
        <p:nvSpPr>
          <p:cNvPr id="7" name="Slide Number Placeholder 6"/>
          <p:cNvSpPr>
            <a:spLocks noGrp="1"/>
          </p:cNvSpPr>
          <p:nvPr>
            <p:ph type="sldNum" sz="quarter" idx="12"/>
          </p:nvPr>
        </p:nvSpPr>
        <p:spPr>
          <a:xfrm rot="60000">
            <a:off x="7557313" y="5896961"/>
            <a:ext cx="554023" cy="365125"/>
          </a:xfrm>
        </p:spPr>
        <p:txBody>
          <a:bodyPr/>
          <a:lstStyle/>
          <a:p>
            <a:fld id="{6A65099F-F87B-43D8-A91B-081EC2AE2A45}"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3BA828B1-AF25-4F82-A9FB-49A4F2625EBB}" type="datetimeFigureOut">
              <a:rPr lang="it-IT" smtClean="0"/>
              <a:pPr/>
              <a:t>21/05/2018</a:t>
            </a:fld>
            <a:endParaRPr lang="it-IT"/>
          </a:p>
        </p:txBody>
      </p:sp>
      <p:sp>
        <p:nvSpPr>
          <p:cNvPr id="6" name="Footer Placeholder 5"/>
          <p:cNvSpPr>
            <a:spLocks noGrp="1"/>
          </p:cNvSpPr>
          <p:nvPr>
            <p:ph type="ftr" sz="quarter" idx="11"/>
          </p:nvPr>
        </p:nvSpPr>
        <p:spPr>
          <a:xfrm rot="-60000">
            <a:off x="914569" y="5831037"/>
            <a:ext cx="3319043" cy="365125"/>
          </a:xfrm>
        </p:spPr>
        <p:txBody>
          <a:bodyPr/>
          <a:lstStyle/>
          <a:p>
            <a:endParaRPr lang="it-IT"/>
          </a:p>
        </p:txBody>
      </p:sp>
      <p:sp>
        <p:nvSpPr>
          <p:cNvPr id="7" name="Slide Number Placeholder 6"/>
          <p:cNvSpPr>
            <a:spLocks noGrp="1"/>
          </p:cNvSpPr>
          <p:nvPr>
            <p:ph type="sldNum" sz="quarter" idx="12"/>
          </p:nvPr>
        </p:nvSpPr>
        <p:spPr>
          <a:xfrm rot="60000">
            <a:off x="7562089" y="5900026"/>
            <a:ext cx="554023" cy="365125"/>
          </a:xfrm>
        </p:spPr>
        <p:txBody>
          <a:bodyPr/>
          <a:lstStyle/>
          <a:p>
            <a:fld id="{6A65099F-F87B-43D8-A91B-081EC2AE2A45}"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3BA828B1-AF25-4F82-A9FB-49A4F2625EBB}" type="datetimeFigureOut">
              <a:rPr lang="it-IT" smtClean="0"/>
              <a:pPr/>
              <a:t>21/05/2018</a:t>
            </a:fld>
            <a:endParaRPr lang="it-IT"/>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it-IT"/>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6A65099F-F87B-43D8-A91B-081EC2AE2A45}"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it.wikipedia.org/wiki/Imprenditore_commerciale" TargetMode="Externa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9.xml"/><Relationship Id="rId1" Type="http://schemas.openxmlformats.org/officeDocument/2006/relationships/slideLayout" Target="../slideLayouts/slideLayout2.xml"/><Relationship Id="rId4" Type="http://schemas.openxmlformats.org/officeDocument/2006/relationships/slide" Target="slide11.xml"/></Relationships>
</file>

<file path=ppt/slides/_rels/slide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27201" y="548681"/>
            <a:ext cx="5723468" cy="2232248"/>
          </a:xfrm>
        </p:spPr>
        <p:txBody>
          <a:bodyPr>
            <a:noAutofit/>
          </a:bodyPr>
          <a:lstStyle/>
          <a:p>
            <a:r>
              <a:rPr lang="it-IT" sz="6000" dirty="0">
                <a:solidFill>
                  <a:srgbClr val="FF0000"/>
                </a:solidFill>
              </a:rPr>
              <a:t>Imprenditore agricolo</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4719" y="3356992"/>
            <a:ext cx="3744416" cy="252486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3356992"/>
            <a:ext cx="3459602" cy="2522427"/>
          </a:xfrm>
          <a:prstGeom prst="rect">
            <a:avLst/>
          </a:prstGeom>
        </p:spPr>
      </p:pic>
      <p:sp>
        <p:nvSpPr>
          <p:cNvPr id="2" name="Action Button: Forward or Next 1">
            <a:hlinkClick r:id="" action="ppaction://hlinkshowjump?jump=nextslide" highlightClick="1"/>
          </p:cNvPr>
          <p:cNvSpPr/>
          <p:nvPr/>
        </p:nvSpPr>
        <p:spPr>
          <a:xfrm>
            <a:off x="1259632" y="6093296"/>
            <a:ext cx="2592288" cy="57606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85519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692696"/>
            <a:ext cx="6789345" cy="864097"/>
          </a:xfrm>
        </p:spPr>
        <p:txBody>
          <a:bodyPr>
            <a:noAutofit/>
          </a:bodyPr>
          <a:lstStyle/>
          <a:p>
            <a:pPr algn="l"/>
            <a:r>
              <a:rPr lang="it-IT" sz="2800" dirty="0">
                <a:solidFill>
                  <a:srgbClr val="00B0F0"/>
                </a:solidFill>
              </a:rPr>
              <a:t>Societià di persone/Società agricola semplice</a:t>
            </a:r>
          </a:p>
        </p:txBody>
      </p:sp>
      <p:sp>
        <p:nvSpPr>
          <p:cNvPr id="3" name="Content Placeholder 2"/>
          <p:cNvSpPr>
            <a:spLocks noGrp="1"/>
          </p:cNvSpPr>
          <p:nvPr>
            <p:ph idx="1"/>
          </p:nvPr>
        </p:nvSpPr>
        <p:spPr>
          <a:xfrm>
            <a:off x="899592" y="1628800"/>
            <a:ext cx="7560840" cy="4680519"/>
          </a:xfrm>
        </p:spPr>
        <p:txBody>
          <a:bodyPr>
            <a:noAutofit/>
          </a:bodyPr>
          <a:lstStyle/>
          <a:p>
            <a:pPr marL="0" indent="0">
              <a:buNone/>
            </a:pPr>
            <a:r>
              <a:rPr lang="it-IT" sz="1600" dirty="0"/>
              <a:t>Per </a:t>
            </a:r>
            <a:r>
              <a:rPr lang="it-IT" sz="1600" b="1" dirty="0"/>
              <a:t>società agricola </a:t>
            </a:r>
            <a:r>
              <a:rPr lang="it-IT" sz="1600" dirty="0"/>
              <a:t>va intesa anzitutto quella società di persone, di capitali o cooperativa che abbia come oggetto esclusivo l’esercizio dell’agricoltura e delle attività connesse, individuate dall’art. 2135 del codice civile.</a:t>
            </a:r>
          </a:p>
          <a:p>
            <a:pPr marL="0" indent="0">
              <a:buNone/>
            </a:pPr>
            <a:r>
              <a:rPr lang="it-IT" sz="1600" dirty="0"/>
              <a:t>La società in questione deve, poi, soddisfare altri due requisiti e cioè:</a:t>
            </a:r>
          </a:p>
          <a:p>
            <a:r>
              <a:rPr lang="it-IT" sz="1600" dirty="0"/>
              <a:t>La </a:t>
            </a:r>
            <a:r>
              <a:rPr lang="it-IT" sz="1600" b="1" dirty="0"/>
              <a:t>ragione sociale</a:t>
            </a:r>
            <a:r>
              <a:rPr lang="it-IT" sz="1600" dirty="0"/>
              <a:t>, ad esempio, </a:t>
            </a:r>
            <a:r>
              <a:rPr lang="it-IT" sz="1600" b="1" dirty="0"/>
              <a:t>deve sempre contenere l’indicazione “società agricola”</a:t>
            </a:r>
            <a:r>
              <a:rPr lang="it-IT" sz="1600" dirty="0"/>
              <a:t>;</a:t>
            </a:r>
          </a:p>
          <a:p>
            <a:r>
              <a:rPr lang="it-IT" sz="1600" dirty="0"/>
              <a:t>l’altro requisito, invece, dipende dalla FORMA GIURIDICA che si sceglie per esercitare questa particolare attività di impresa e cioè:</a:t>
            </a:r>
          </a:p>
          <a:p>
            <a:r>
              <a:rPr lang="it-IT" sz="1600" dirty="0"/>
              <a:t>Nelle </a:t>
            </a:r>
            <a:r>
              <a:rPr lang="it-IT" sz="1600" b="1" dirty="0"/>
              <a:t>società di persone </a:t>
            </a:r>
            <a:r>
              <a:rPr lang="it-IT" sz="1600" dirty="0"/>
              <a:t>è poi necessario che almeno uno dei soci sia in possesso della qualifica di imprenditore agricolo professionale o coltivatore diretto.;</a:t>
            </a:r>
          </a:p>
          <a:p>
            <a:r>
              <a:rPr lang="it-IT" sz="1600" dirty="0"/>
              <a:t>Nelle società in accomandita semplice (s.a.s.) deve essere imprenditore agricolo professionale almeno un socio accomandatario;</a:t>
            </a:r>
          </a:p>
          <a:p>
            <a:r>
              <a:rPr lang="it-IT" sz="1600" dirty="0"/>
              <a:t>Nelle </a:t>
            </a:r>
            <a:r>
              <a:rPr lang="it-IT" sz="1600" b="1" dirty="0"/>
              <a:t>società di capitali</a:t>
            </a:r>
            <a:r>
              <a:rPr lang="it-IT" sz="1600" dirty="0"/>
              <a:t>, invece, sarà l’amministratore ad avere la qualifica di imprenditore agricolo professionale o coltivatore diretto;</a:t>
            </a:r>
          </a:p>
          <a:p>
            <a:r>
              <a:rPr lang="it-IT" sz="1600" dirty="0"/>
              <a:t>Nelle </a:t>
            </a:r>
            <a:r>
              <a:rPr lang="it-IT" sz="1600" b="1" dirty="0"/>
              <a:t>società cooperative</a:t>
            </a:r>
            <a:r>
              <a:rPr lang="it-IT" sz="1600" dirty="0"/>
              <a:t>, infine, l’amministratore in questione dovrà essere anche socio;</a:t>
            </a:r>
          </a:p>
          <a:p>
            <a:endParaRPr lang="it-IT" sz="1600" dirty="0"/>
          </a:p>
        </p:txBody>
      </p:sp>
      <p:sp>
        <p:nvSpPr>
          <p:cNvPr id="4" name="Action Button: Home 3">
            <a:hlinkClick r:id="rId2" action="ppaction://hlinksldjump" highlightClick="1"/>
          </p:cNvPr>
          <p:cNvSpPr/>
          <p:nvPr/>
        </p:nvSpPr>
        <p:spPr>
          <a:xfrm>
            <a:off x="2627784" y="5877272"/>
            <a:ext cx="648072" cy="36004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65959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 presetClass="entr" presetSubtype="4" fill="hold"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2" presetClass="entr" presetSubtype="4" fill="hold"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3" fill="hold">
                            <p:stCondLst>
                              <p:cond delay="4000"/>
                            </p:stCondLst>
                            <p:childTnLst>
                              <p:par>
                                <p:cTn id="44" presetID="2" presetClass="entr" presetSubtype="4" fill="hold" nodeType="after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additive="base">
                                        <p:cTn id="4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a:solidFill>
                  <a:srgbClr val="00B0F0"/>
                </a:solidFill>
              </a:rPr>
              <a:t>Le cooperative agricole e i consorzi agrari</a:t>
            </a:r>
          </a:p>
        </p:txBody>
      </p:sp>
      <p:sp>
        <p:nvSpPr>
          <p:cNvPr id="3" name="Content Placeholder 2"/>
          <p:cNvSpPr>
            <a:spLocks noGrp="1"/>
          </p:cNvSpPr>
          <p:nvPr>
            <p:ph idx="1"/>
          </p:nvPr>
        </p:nvSpPr>
        <p:spPr/>
        <p:txBody>
          <a:bodyPr>
            <a:normAutofit fontScale="85000" lnSpcReduction="20000"/>
          </a:bodyPr>
          <a:lstStyle/>
          <a:p>
            <a:pPr marL="0" indent="0">
              <a:buNone/>
            </a:pPr>
            <a:r>
              <a:rPr lang="it-IT" b="1" dirty="0"/>
              <a:t> LE COOPERATIVE AGRICOLE</a:t>
            </a:r>
            <a:endParaRPr lang="it-IT" dirty="0"/>
          </a:p>
          <a:p>
            <a:pPr marL="0" indent="0">
              <a:buNone/>
            </a:pPr>
            <a:r>
              <a:rPr lang="it-IT" dirty="0"/>
              <a:t>Fra le società agricole più conosciute rientrano le cooperative agricole e i consorzi.</a:t>
            </a:r>
          </a:p>
          <a:p>
            <a:pPr marL="0" indent="0">
              <a:buNone/>
            </a:pPr>
            <a:r>
              <a:rPr lang="it-IT" dirty="0"/>
              <a:t>La </a:t>
            </a:r>
            <a:r>
              <a:rPr lang="it-IT" b="1" dirty="0"/>
              <a:t>cooperativa agricola </a:t>
            </a:r>
            <a:r>
              <a:rPr lang="it-IT" dirty="0"/>
              <a:t>ha come finalità coltivazione, trasformazione, conservazione, distribuzione di prodotti agricoli o zootecnici, oltre che scopo mutualistico tra i soci che la costituiscono.</a:t>
            </a:r>
          </a:p>
          <a:p>
            <a:pPr marL="0" indent="0">
              <a:buNone/>
            </a:pPr>
            <a:r>
              <a:rPr lang="it-IT" b="1" dirty="0"/>
              <a:t>  I CONSORZI AGRARI</a:t>
            </a:r>
            <a:endParaRPr lang="it-IT" dirty="0"/>
          </a:p>
          <a:p>
            <a:pPr marL="0" indent="0">
              <a:buNone/>
            </a:pPr>
            <a:r>
              <a:rPr lang="it-IT" dirty="0"/>
              <a:t>Il </a:t>
            </a:r>
            <a:r>
              <a:rPr lang="it-IT" b="1" dirty="0"/>
              <a:t>consorzio</a:t>
            </a:r>
            <a:r>
              <a:rPr lang="it-IT" dirty="0"/>
              <a:t>, invece, identifica quella l’aggregazione volontaria legalmente riconosciuta di diversi produttori, che istituiscono una disciplina e regole comuni per lo svolgimento di determinate attività d’impresa.</a:t>
            </a:r>
          </a:p>
          <a:p>
            <a:endParaRPr lang="it-IT" dirty="0"/>
          </a:p>
        </p:txBody>
      </p:sp>
      <p:sp>
        <p:nvSpPr>
          <p:cNvPr id="4" name="Action Button: Home 3">
            <a:hlinkClick r:id="rId2" action="ppaction://hlinksldjump" highlightClick="1"/>
          </p:cNvPr>
          <p:cNvSpPr/>
          <p:nvPr/>
        </p:nvSpPr>
        <p:spPr>
          <a:xfrm>
            <a:off x="1547664" y="5589240"/>
            <a:ext cx="792088" cy="5760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2583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par>
                          <p:cTn id="21" fill="hold">
                            <p:stCondLst>
                              <p:cond delay="2000"/>
                            </p:stCondLst>
                            <p:childTnLst>
                              <p:par>
                                <p:cTn id="22" presetID="26" presetClass="entr" presetSubtype="0" fill="hold"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80">
                                          <p:stCondLst>
                                            <p:cond delay="0"/>
                                          </p:stCondLst>
                                        </p:cTn>
                                        <p:tgtEl>
                                          <p:spTgt spid="3">
                                            <p:txEl>
                                              <p:pRg st="1" end="1"/>
                                            </p:txEl>
                                          </p:spTgt>
                                        </p:tgtEl>
                                      </p:cBhvr>
                                    </p:animEffect>
                                    <p:anim calcmode="lin" valueType="num">
                                      <p:cBhvr>
                                        <p:cTn id="2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1" end="1"/>
                                            </p:txEl>
                                          </p:spTgt>
                                        </p:tgtEl>
                                      </p:cBhvr>
                                      <p:to x="100000" y="60000"/>
                                    </p:animScale>
                                    <p:animScale>
                                      <p:cBhvr>
                                        <p:cTn id="31" dur="166" decel="50000">
                                          <p:stCondLst>
                                            <p:cond delay="676"/>
                                          </p:stCondLst>
                                        </p:cTn>
                                        <p:tgtEl>
                                          <p:spTgt spid="3">
                                            <p:txEl>
                                              <p:pRg st="1" end="1"/>
                                            </p:txEl>
                                          </p:spTgt>
                                        </p:tgtEl>
                                      </p:cBhvr>
                                      <p:to x="100000" y="100000"/>
                                    </p:animScale>
                                    <p:animScale>
                                      <p:cBhvr>
                                        <p:cTn id="32" dur="26">
                                          <p:stCondLst>
                                            <p:cond delay="1312"/>
                                          </p:stCondLst>
                                        </p:cTn>
                                        <p:tgtEl>
                                          <p:spTgt spid="3">
                                            <p:txEl>
                                              <p:pRg st="1" end="1"/>
                                            </p:txEl>
                                          </p:spTgt>
                                        </p:tgtEl>
                                      </p:cBhvr>
                                      <p:to x="100000" y="80000"/>
                                    </p:animScale>
                                    <p:animScale>
                                      <p:cBhvr>
                                        <p:cTn id="33" dur="166" decel="50000">
                                          <p:stCondLst>
                                            <p:cond delay="1338"/>
                                          </p:stCondLst>
                                        </p:cTn>
                                        <p:tgtEl>
                                          <p:spTgt spid="3">
                                            <p:txEl>
                                              <p:pRg st="1" end="1"/>
                                            </p:txEl>
                                          </p:spTgt>
                                        </p:tgtEl>
                                      </p:cBhvr>
                                      <p:to x="100000" y="100000"/>
                                    </p:animScale>
                                    <p:animScale>
                                      <p:cBhvr>
                                        <p:cTn id="34" dur="26">
                                          <p:stCondLst>
                                            <p:cond delay="1642"/>
                                          </p:stCondLst>
                                        </p:cTn>
                                        <p:tgtEl>
                                          <p:spTgt spid="3">
                                            <p:txEl>
                                              <p:pRg st="1" end="1"/>
                                            </p:txEl>
                                          </p:spTgt>
                                        </p:tgtEl>
                                      </p:cBhvr>
                                      <p:to x="100000" y="90000"/>
                                    </p:animScale>
                                    <p:animScale>
                                      <p:cBhvr>
                                        <p:cTn id="35" dur="166" decel="50000">
                                          <p:stCondLst>
                                            <p:cond delay="1668"/>
                                          </p:stCondLst>
                                        </p:cTn>
                                        <p:tgtEl>
                                          <p:spTgt spid="3">
                                            <p:txEl>
                                              <p:pRg st="1" end="1"/>
                                            </p:txEl>
                                          </p:spTgt>
                                        </p:tgtEl>
                                      </p:cBhvr>
                                      <p:to x="100000" y="100000"/>
                                    </p:animScale>
                                    <p:animScale>
                                      <p:cBhvr>
                                        <p:cTn id="36" dur="26">
                                          <p:stCondLst>
                                            <p:cond delay="1808"/>
                                          </p:stCondLst>
                                        </p:cTn>
                                        <p:tgtEl>
                                          <p:spTgt spid="3">
                                            <p:txEl>
                                              <p:pRg st="1" end="1"/>
                                            </p:txEl>
                                          </p:spTgt>
                                        </p:tgtEl>
                                      </p:cBhvr>
                                      <p:to x="100000" y="95000"/>
                                    </p:animScale>
                                    <p:animScale>
                                      <p:cBhvr>
                                        <p:cTn id="37" dur="166" decel="50000">
                                          <p:stCondLst>
                                            <p:cond delay="1834"/>
                                          </p:stCondLst>
                                        </p:cTn>
                                        <p:tgtEl>
                                          <p:spTgt spid="3">
                                            <p:txEl>
                                              <p:pRg st="1" end="1"/>
                                            </p:txEl>
                                          </p:spTgt>
                                        </p:tgtEl>
                                      </p:cBhvr>
                                      <p:to x="100000" y="100000"/>
                                    </p:animScale>
                                  </p:childTnLst>
                                </p:cTn>
                              </p:par>
                            </p:childTnLst>
                          </p:cTn>
                        </p:par>
                        <p:par>
                          <p:cTn id="38" fill="hold">
                            <p:stCondLst>
                              <p:cond delay="4000"/>
                            </p:stCondLst>
                            <p:childTnLst>
                              <p:par>
                                <p:cTn id="39" presetID="26" presetClass="entr" presetSubtype="0" fill="hold" nodeType="after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down)">
                                      <p:cBhvr>
                                        <p:cTn id="41" dur="580">
                                          <p:stCondLst>
                                            <p:cond delay="0"/>
                                          </p:stCondLst>
                                        </p:cTn>
                                        <p:tgtEl>
                                          <p:spTgt spid="3">
                                            <p:txEl>
                                              <p:pRg st="2" end="2"/>
                                            </p:txEl>
                                          </p:spTgt>
                                        </p:tgtEl>
                                      </p:cBhvr>
                                    </p:animEffect>
                                    <p:anim calcmode="lin" valueType="num">
                                      <p:cBhvr>
                                        <p:cTn id="4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2" end="2"/>
                                            </p:txEl>
                                          </p:spTgt>
                                        </p:tgtEl>
                                      </p:cBhvr>
                                      <p:to x="100000" y="60000"/>
                                    </p:animScale>
                                    <p:animScale>
                                      <p:cBhvr>
                                        <p:cTn id="48" dur="166" decel="50000">
                                          <p:stCondLst>
                                            <p:cond delay="676"/>
                                          </p:stCondLst>
                                        </p:cTn>
                                        <p:tgtEl>
                                          <p:spTgt spid="3">
                                            <p:txEl>
                                              <p:pRg st="2" end="2"/>
                                            </p:txEl>
                                          </p:spTgt>
                                        </p:tgtEl>
                                      </p:cBhvr>
                                      <p:to x="100000" y="100000"/>
                                    </p:animScale>
                                    <p:animScale>
                                      <p:cBhvr>
                                        <p:cTn id="49" dur="26">
                                          <p:stCondLst>
                                            <p:cond delay="1312"/>
                                          </p:stCondLst>
                                        </p:cTn>
                                        <p:tgtEl>
                                          <p:spTgt spid="3">
                                            <p:txEl>
                                              <p:pRg st="2" end="2"/>
                                            </p:txEl>
                                          </p:spTgt>
                                        </p:tgtEl>
                                      </p:cBhvr>
                                      <p:to x="100000" y="80000"/>
                                    </p:animScale>
                                    <p:animScale>
                                      <p:cBhvr>
                                        <p:cTn id="50" dur="166" decel="50000">
                                          <p:stCondLst>
                                            <p:cond delay="1338"/>
                                          </p:stCondLst>
                                        </p:cTn>
                                        <p:tgtEl>
                                          <p:spTgt spid="3">
                                            <p:txEl>
                                              <p:pRg st="2" end="2"/>
                                            </p:txEl>
                                          </p:spTgt>
                                        </p:tgtEl>
                                      </p:cBhvr>
                                      <p:to x="100000" y="100000"/>
                                    </p:animScale>
                                    <p:animScale>
                                      <p:cBhvr>
                                        <p:cTn id="51" dur="26">
                                          <p:stCondLst>
                                            <p:cond delay="1642"/>
                                          </p:stCondLst>
                                        </p:cTn>
                                        <p:tgtEl>
                                          <p:spTgt spid="3">
                                            <p:txEl>
                                              <p:pRg st="2" end="2"/>
                                            </p:txEl>
                                          </p:spTgt>
                                        </p:tgtEl>
                                      </p:cBhvr>
                                      <p:to x="100000" y="90000"/>
                                    </p:animScale>
                                    <p:animScale>
                                      <p:cBhvr>
                                        <p:cTn id="52" dur="166" decel="50000">
                                          <p:stCondLst>
                                            <p:cond delay="1668"/>
                                          </p:stCondLst>
                                        </p:cTn>
                                        <p:tgtEl>
                                          <p:spTgt spid="3">
                                            <p:txEl>
                                              <p:pRg st="2" end="2"/>
                                            </p:txEl>
                                          </p:spTgt>
                                        </p:tgtEl>
                                      </p:cBhvr>
                                      <p:to x="100000" y="100000"/>
                                    </p:animScale>
                                    <p:animScale>
                                      <p:cBhvr>
                                        <p:cTn id="53" dur="26">
                                          <p:stCondLst>
                                            <p:cond delay="1808"/>
                                          </p:stCondLst>
                                        </p:cTn>
                                        <p:tgtEl>
                                          <p:spTgt spid="3">
                                            <p:txEl>
                                              <p:pRg st="2" end="2"/>
                                            </p:txEl>
                                          </p:spTgt>
                                        </p:tgtEl>
                                      </p:cBhvr>
                                      <p:to x="100000" y="95000"/>
                                    </p:animScale>
                                    <p:animScale>
                                      <p:cBhvr>
                                        <p:cTn id="54" dur="166" decel="50000">
                                          <p:stCondLst>
                                            <p:cond delay="1834"/>
                                          </p:stCondLst>
                                        </p:cTn>
                                        <p:tgtEl>
                                          <p:spTgt spid="3">
                                            <p:txEl>
                                              <p:pRg st="2" end="2"/>
                                            </p:txEl>
                                          </p:spTgt>
                                        </p:tgtEl>
                                      </p:cBhvr>
                                      <p:to x="100000" y="100000"/>
                                    </p:animScale>
                                  </p:childTnLst>
                                </p:cTn>
                              </p:par>
                            </p:childTnLst>
                          </p:cTn>
                        </p:par>
                        <p:par>
                          <p:cTn id="55" fill="hold">
                            <p:stCondLst>
                              <p:cond delay="6000"/>
                            </p:stCondLst>
                            <p:childTnLst>
                              <p:par>
                                <p:cTn id="56" presetID="26" presetClass="entr" presetSubtype="0" fill="hold" nodeType="afterEffect">
                                  <p:stCondLst>
                                    <p:cond delay="0"/>
                                  </p:stCondLst>
                                  <p:childTnLst>
                                    <p:set>
                                      <p:cBhvr>
                                        <p:cTn id="57" dur="1" fill="hold">
                                          <p:stCondLst>
                                            <p:cond delay="0"/>
                                          </p:stCondLst>
                                        </p:cTn>
                                        <p:tgtEl>
                                          <p:spTgt spid="3">
                                            <p:txEl>
                                              <p:pRg st="3" end="3"/>
                                            </p:txEl>
                                          </p:spTgt>
                                        </p:tgtEl>
                                        <p:attrNameLst>
                                          <p:attrName>style.visibility</p:attrName>
                                        </p:attrNameLst>
                                      </p:cBhvr>
                                      <p:to>
                                        <p:strVal val="visible"/>
                                      </p:to>
                                    </p:set>
                                    <p:animEffect transition="in" filter="wipe(down)">
                                      <p:cBhvr>
                                        <p:cTn id="58" dur="580">
                                          <p:stCondLst>
                                            <p:cond delay="0"/>
                                          </p:stCondLst>
                                        </p:cTn>
                                        <p:tgtEl>
                                          <p:spTgt spid="3">
                                            <p:txEl>
                                              <p:pRg st="3" end="3"/>
                                            </p:txEl>
                                          </p:spTgt>
                                        </p:tgtEl>
                                      </p:cBhvr>
                                    </p:animEffect>
                                    <p:anim calcmode="lin" valueType="num">
                                      <p:cBhvr>
                                        <p:cTn id="5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4" dur="26">
                                          <p:stCondLst>
                                            <p:cond delay="650"/>
                                          </p:stCondLst>
                                        </p:cTn>
                                        <p:tgtEl>
                                          <p:spTgt spid="3">
                                            <p:txEl>
                                              <p:pRg st="3" end="3"/>
                                            </p:txEl>
                                          </p:spTgt>
                                        </p:tgtEl>
                                      </p:cBhvr>
                                      <p:to x="100000" y="60000"/>
                                    </p:animScale>
                                    <p:animScale>
                                      <p:cBhvr>
                                        <p:cTn id="65" dur="166" decel="50000">
                                          <p:stCondLst>
                                            <p:cond delay="676"/>
                                          </p:stCondLst>
                                        </p:cTn>
                                        <p:tgtEl>
                                          <p:spTgt spid="3">
                                            <p:txEl>
                                              <p:pRg st="3" end="3"/>
                                            </p:txEl>
                                          </p:spTgt>
                                        </p:tgtEl>
                                      </p:cBhvr>
                                      <p:to x="100000" y="100000"/>
                                    </p:animScale>
                                    <p:animScale>
                                      <p:cBhvr>
                                        <p:cTn id="66" dur="26">
                                          <p:stCondLst>
                                            <p:cond delay="1312"/>
                                          </p:stCondLst>
                                        </p:cTn>
                                        <p:tgtEl>
                                          <p:spTgt spid="3">
                                            <p:txEl>
                                              <p:pRg st="3" end="3"/>
                                            </p:txEl>
                                          </p:spTgt>
                                        </p:tgtEl>
                                      </p:cBhvr>
                                      <p:to x="100000" y="80000"/>
                                    </p:animScale>
                                    <p:animScale>
                                      <p:cBhvr>
                                        <p:cTn id="67" dur="166" decel="50000">
                                          <p:stCondLst>
                                            <p:cond delay="1338"/>
                                          </p:stCondLst>
                                        </p:cTn>
                                        <p:tgtEl>
                                          <p:spTgt spid="3">
                                            <p:txEl>
                                              <p:pRg st="3" end="3"/>
                                            </p:txEl>
                                          </p:spTgt>
                                        </p:tgtEl>
                                      </p:cBhvr>
                                      <p:to x="100000" y="100000"/>
                                    </p:animScale>
                                    <p:animScale>
                                      <p:cBhvr>
                                        <p:cTn id="68" dur="26">
                                          <p:stCondLst>
                                            <p:cond delay="1642"/>
                                          </p:stCondLst>
                                        </p:cTn>
                                        <p:tgtEl>
                                          <p:spTgt spid="3">
                                            <p:txEl>
                                              <p:pRg st="3" end="3"/>
                                            </p:txEl>
                                          </p:spTgt>
                                        </p:tgtEl>
                                      </p:cBhvr>
                                      <p:to x="100000" y="90000"/>
                                    </p:animScale>
                                    <p:animScale>
                                      <p:cBhvr>
                                        <p:cTn id="69" dur="166" decel="50000">
                                          <p:stCondLst>
                                            <p:cond delay="1668"/>
                                          </p:stCondLst>
                                        </p:cTn>
                                        <p:tgtEl>
                                          <p:spTgt spid="3">
                                            <p:txEl>
                                              <p:pRg st="3" end="3"/>
                                            </p:txEl>
                                          </p:spTgt>
                                        </p:tgtEl>
                                      </p:cBhvr>
                                      <p:to x="100000" y="100000"/>
                                    </p:animScale>
                                    <p:animScale>
                                      <p:cBhvr>
                                        <p:cTn id="70" dur="26">
                                          <p:stCondLst>
                                            <p:cond delay="1808"/>
                                          </p:stCondLst>
                                        </p:cTn>
                                        <p:tgtEl>
                                          <p:spTgt spid="3">
                                            <p:txEl>
                                              <p:pRg st="3" end="3"/>
                                            </p:txEl>
                                          </p:spTgt>
                                        </p:tgtEl>
                                      </p:cBhvr>
                                      <p:to x="100000" y="95000"/>
                                    </p:animScale>
                                    <p:animScale>
                                      <p:cBhvr>
                                        <p:cTn id="71" dur="166" decel="50000">
                                          <p:stCondLst>
                                            <p:cond delay="1834"/>
                                          </p:stCondLst>
                                        </p:cTn>
                                        <p:tgtEl>
                                          <p:spTgt spid="3">
                                            <p:txEl>
                                              <p:pRg st="3" end="3"/>
                                            </p:txEl>
                                          </p:spTgt>
                                        </p:tgtEl>
                                      </p:cBhvr>
                                      <p:to x="100000" y="100000"/>
                                    </p:animScale>
                                  </p:childTnLst>
                                </p:cTn>
                              </p:par>
                            </p:childTnLst>
                          </p:cTn>
                        </p:par>
                        <p:par>
                          <p:cTn id="72" fill="hold">
                            <p:stCondLst>
                              <p:cond delay="8000"/>
                            </p:stCondLst>
                            <p:childTnLst>
                              <p:par>
                                <p:cTn id="73" presetID="26" presetClass="entr" presetSubtype="0" fill="hold" nodeType="afterEffect">
                                  <p:stCondLst>
                                    <p:cond delay="0"/>
                                  </p:stCondLst>
                                  <p:childTnLst>
                                    <p:set>
                                      <p:cBhvr>
                                        <p:cTn id="74" dur="1" fill="hold">
                                          <p:stCondLst>
                                            <p:cond delay="0"/>
                                          </p:stCondLst>
                                        </p:cTn>
                                        <p:tgtEl>
                                          <p:spTgt spid="3">
                                            <p:txEl>
                                              <p:pRg st="4" end="4"/>
                                            </p:txEl>
                                          </p:spTgt>
                                        </p:tgtEl>
                                        <p:attrNameLst>
                                          <p:attrName>style.visibility</p:attrName>
                                        </p:attrNameLst>
                                      </p:cBhvr>
                                      <p:to>
                                        <p:strVal val="visible"/>
                                      </p:to>
                                    </p:set>
                                    <p:animEffect transition="in" filter="wipe(down)">
                                      <p:cBhvr>
                                        <p:cTn id="75" dur="580">
                                          <p:stCondLst>
                                            <p:cond delay="0"/>
                                          </p:stCondLst>
                                        </p:cTn>
                                        <p:tgtEl>
                                          <p:spTgt spid="3">
                                            <p:txEl>
                                              <p:pRg st="4" end="4"/>
                                            </p:txEl>
                                          </p:spTgt>
                                        </p:tgtEl>
                                      </p:cBhvr>
                                    </p:animEffect>
                                    <p:anim calcmode="lin" valueType="num">
                                      <p:cBhvr>
                                        <p:cTn id="7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3">
                                            <p:txEl>
                                              <p:pRg st="4" end="4"/>
                                            </p:txEl>
                                          </p:spTgt>
                                        </p:tgtEl>
                                      </p:cBhvr>
                                      <p:to x="100000" y="60000"/>
                                    </p:animScale>
                                    <p:animScale>
                                      <p:cBhvr>
                                        <p:cTn id="82" dur="166" decel="50000">
                                          <p:stCondLst>
                                            <p:cond delay="676"/>
                                          </p:stCondLst>
                                        </p:cTn>
                                        <p:tgtEl>
                                          <p:spTgt spid="3">
                                            <p:txEl>
                                              <p:pRg st="4" end="4"/>
                                            </p:txEl>
                                          </p:spTgt>
                                        </p:tgtEl>
                                      </p:cBhvr>
                                      <p:to x="100000" y="100000"/>
                                    </p:animScale>
                                    <p:animScale>
                                      <p:cBhvr>
                                        <p:cTn id="83" dur="26">
                                          <p:stCondLst>
                                            <p:cond delay="1312"/>
                                          </p:stCondLst>
                                        </p:cTn>
                                        <p:tgtEl>
                                          <p:spTgt spid="3">
                                            <p:txEl>
                                              <p:pRg st="4" end="4"/>
                                            </p:txEl>
                                          </p:spTgt>
                                        </p:tgtEl>
                                      </p:cBhvr>
                                      <p:to x="100000" y="80000"/>
                                    </p:animScale>
                                    <p:animScale>
                                      <p:cBhvr>
                                        <p:cTn id="84" dur="166" decel="50000">
                                          <p:stCondLst>
                                            <p:cond delay="1338"/>
                                          </p:stCondLst>
                                        </p:cTn>
                                        <p:tgtEl>
                                          <p:spTgt spid="3">
                                            <p:txEl>
                                              <p:pRg st="4" end="4"/>
                                            </p:txEl>
                                          </p:spTgt>
                                        </p:tgtEl>
                                      </p:cBhvr>
                                      <p:to x="100000" y="100000"/>
                                    </p:animScale>
                                    <p:animScale>
                                      <p:cBhvr>
                                        <p:cTn id="85" dur="26">
                                          <p:stCondLst>
                                            <p:cond delay="1642"/>
                                          </p:stCondLst>
                                        </p:cTn>
                                        <p:tgtEl>
                                          <p:spTgt spid="3">
                                            <p:txEl>
                                              <p:pRg st="4" end="4"/>
                                            </p:txEl>
                                          </p:spTgt>
                                        </p:tgtEl>
                                      </p:cBhvr>
                                      <p:to x="100000" y="90000"/>
                                    </p:animScale>
                                    <p:animScale>
                                      <p:cBhvr>
                                        <p:cTn id="86" dur="166" decel="50000">
                                          <p:stCondLst>
                                            <p:cond delay="1668"/>
                                          </p:stCondLst>
                                        </p:cTn>
                                        <p:tgtEl>
                                          <p:spTgt spid="3">
                                            <p:txEl>
                                              <p:pRg st="4" end="4"/>
                                            </p:txEl>
                                          </p:spTgt>
                                        </p:tgtEl>
                                      </p:cBhvr>
                                      <p:to x="100000" y="100000"/>
                                    </p:animScale>
                                    <p:animScale>
                                      <p:cBhvr>
                                        <p:cTn id="87" dur="26">
                                          <p:stCondLst>
                                            <p:cond delay="1808"/>
                                          </p:stCondLst>
                                        </p:cTn>
                                        <p:tgtEl>
                                          <p:spTgt spid="3">
                                            <p:txEl>
                                              <p:pRg st="4" end="4"/>
                                            </p:txEl>
                                          </p:spTgt>
                                        </p:tgtEl>
                                      </p:cBhvr>
                                      <p:to x="100000" y="95000"/>
                                    </p:animScale>
                                    <p:animScale>
                                      <p:cBhvr>
                                        <p:cTn id="88" dur="166" decel="50000">
                                          <p:stCondLst>
                                            <p:cond delay="1834"/>
                                          </p:stCondLst>
                                        </p:cTn>
                                        <p:tgtEl>
                                          <p:spTgt spid="3">
                                            <p:txEl>
                                              <p:pRg st="4" end="4"/>
                                            </p:txEl>
                                          </p:spTgt>
                                        </p:tgtEl>
                                      </p:cBhvr>
                                      <p:to x="100000" y="100000"/>
                                    </p:animScale>
                                  </p:childTnLst>
                                </p:cTn>
                              </p:par>
                            </p:childTnLst>
                          </p:cTn>
                        </p:par>
                        <p:par>
                          <p:cTn id="89" fill="hold">
                            <p:stCondLst>
                              <p:cond delay="10000"/>
                            </p:stCondLst>
                            <p:childTnLst>
                              <p:par>
                                <p:cTn id="90" presetID="22" presetClass="entr" presetSubtype="4" fill="hold" grpId="0" nodeType="afterEffect">
                                  <p:stCondLst>
                                    <p:cond delay="0"/>
                                  </p:stCondLst>
                                  <p:childTnLst>
                                    <p:set>
                                      <p:cBhvr>
                                        <p:cTn id="91" dur="1" fill="hold">
                                          <p:stCondLst>
                                            <p:cond delay="0"/>
                                          </p:stCondLst>
                                        </p:cTn>
                                        <p:tgtEl>
                                          <p:spTgt spid="2"/>
                                        </p:tgtEl>
                                        <p:attrNameLst>
                                          <p:attrName>style.visibility</p:attrName>
                                        </p:attrNameLst>
                                      </p:cBhvr>
                                      <p:to>
                                        <p:strVal val="visible"/>
                                      </p:to>
                                    </p:set>
                                    <p:animEffect transition="in" filter="wipe(down)">
                                      <p:cBhvr>
                                        <p:cTn id="9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92D050"/>
                </a:solidFill>
              </a:rPr>
              <a:t>Siti utilizzati per la ricerca</a:t>
            </a:r>
          </a:p>
        </p:txBody>
      </p:sp>
      <p:sp>
        <p:nvSpPr>
          <p:cNvPr id="3" name="Segnaposto contenuto 2"/>
          <p:cNvSpPr>
            <a:spLocks noGrp="1"/>
          </p:cNvSpPr>
          <p:nvPr>
            <p:ph idx="1"/>
          </p:nvPr>
        </p:nvSpPr>
        <p:spPr/>
        <p:txBody>
          <a:bodyPr/>
          <a:lstStyle/>
          <a:p>
            <a:r>
              <a:rPr lang="it-IT" dirty="0" err="1"/>
              <a:t>Wikipedia</a:t>
            </a:r>
            <a:r>
              <a:rPr lang="it-IT" dirty="0"/>
              <a:t> </a:t>
            </a:r>
          </a:p>
          <a:p>
            <a:r>
              <a:rPr lang="it-IT" dirty="0" err="1"/>
              <a:t>Diritto.it</a:t>
            </a:r>
            <a:endParaRPr lang="it-IT" dirty="0"/>
          </a:p>
          <a:p>
            <a:r>
              <a:rPr lang="it-IT" dirty="0" err="1"/>
              <a:t>Cognosco</a:t>
            </a:r>
            <a:r>
              <a:rPr lang="it-IT" dirty="0"/>
              <a:t> : il portale della conoscenza</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a:solidFill>
                  <a:srgbClr val="92D050"/>
                </a:solidFill>
              </a:rPr>
              <a:t>Cos’è l’imprendiore agricolo ?</a:t>
            </a:r>
          </a:p>
        </p:txBody>
      </p:sp>
      <p:sp>
        <p:nvSpPr>
          <p:cNvPr id="3" name="Content Placeholder 2"/>
          <p:cNvSpPr>
            <a:spLocks noGrp="1"/>
          </p:cNvSpPr>
          <p:nvPr>
            <p:ph idx="1"/>
          </p:nvPr>
        </p:nvSpPr>
        <p:spPr>
          <a:xfrm>
            <a:off x="755576" y="1772816"/>
            <a:ext cx="7560840" cy="4464496"/>
          </a:xfrm>
        </p:spPr>
        <p:txBody>
          <a:bodyPr>
            <a:normAutofit lnSpcReduction="10000"/>
          </a:bodyPr>
          <a:lstStyle/>
          <a:p>
            <a:pPr marL="0" indent="0">
              <a:buNone/>
            </a:pPr>
            <a:r>
              <a:rPr lang="it-IT" dirty="0"/>
              <a:t>Nell'ordinamento italiano, l'imprenditore agricolo è una tipologia di imprenditore definita all'articolo 2135 del codice civile. L'articolo 2135 del codice civile italiano, nel definire la figura dell'imprenditore agricolo, nella versione originaria recitava:</a:t>
            </a:r>
          </a:p>
          <a:p>
            <a:pPr marL="0" indent="0">
              <a:buNone/>
            </a:pPr>
            <a:endParaRPr lang="it-IT" dirty="0"/>
          </a:p>
          <a:p>
            <a:pPr marL="0" indent="0">
              <a:buNone/>
            </a:pPr>
            <a:r>
              <a:rPr lang="it-IT" dirty="0"/>
              <a:t>« È imprenditore agricolo colui che esercita un'attività diretta alla coltivazione del fondo, alla selvicoltura, all'allevamento di bestiame e attività connesse. Si reputano connesse le attività dirette alla trasformazione o all'alienazione dei prodotti agricoli, quando rientrano nell'esercizio normale dell'agricoltura. »</a:t>
            </a:r>
          </a:p>
        </p:txBody>
      </p:sp>
      <p:sp>
        <p:nvSpPr>
          <p:cNvPr id="4" name="Action Button: Forward or Next 3">
            <a:hlinkClick r:id="" action="ppaction://hlinkshowjump?jump=nextslide" highlightClick="1"/>
          </p:cNvPr>
          <p:cNvSpPr/>
          <p:nvPr/>
        </p:nvSpPr>
        <p:spPr>
          <a:xfrm>
            <a:off x="1691680" y="6021288"/>
            <a:ext cx="1800200" cy="21602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72170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500"/>
                                        <p:tgtEl>
                                          <p:spTgt spid="3">
                                            <p:txEl>
                                              <p:pRg st="0" end="0"/>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6" presetClass="entr" presetSubtype="16"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620688"/>
            <a:ext cx="6965245" cy="1399379"/>
          </a:xfrm>
        </p:spPr>
        <p:txBody>
          <a:bodyPr>
            <a:normAutofit fontScale="90000"/>
          </a:bodyPr>
          <a:lstStyle/>
          <a:p>
            <a:r>
              <a:rPr lang="it-IT" dirty="0">
                <a:solidFill>
                  <a:srgbClr val="92D050"/>
                </a:solidFill>
              </a:rPr>
              <a:t>Le differenze tra imprenditore agricolo e comnerciale</a:t>
            </a:r>
          </a:p>
        </p:txBody>
      </p:sp>
      <p:sp>
        <p:nvSpPr>
          <p:cNvPr id="3" name="Content Placeholder 2"/>
          <p:cNvSpPr>
            <a:spLocks noGrp="1"/>
          </p:cNvSpPr>
          <p:nvPr>
            <p:ph idx="1"/>
          </p:nvPr>
        </p:nvSpPr>
        <p:spPr>
          <a:xfrm>
            <a:off x="827584" y="1988840"/>
            <a:ext cx="7488832" cy="4248472"/>
          </a:xfrm>
        </p:spPr>
        <p:txBody>
          <a:bodyPr>
            <a:normAutofit fontScale="92500" lnSpcReduction="10000"/>
          </a:bodyPr>
          <a:lstStyle/>
          <a:p>
            <a:pPr marL="0" indent="0">
              <a:buNone/>
            </a:pPr>
            <a:r>
              <a:rPr lang="it-IT" dirty="0"/>
              <a:t>In base all’oggetto dell’attività si distinguono due categorie di imprenditori :</a:t>
            </a:r>
          </a:p>
          <a:p>
            <a:pPr marL="0" indent="0">
              <a:buNone/>
            </a:pPr>
            <a:r>
              <a:rPr lang="it-IT" dirty="0">
                <a:solidFill>
                  <a:srgbClr val="00B0F0"/>
                </a:solidFill>
              </a:rPr>
              <a:t>Agricolo</a:t>
            </a:r>
            <a:r>
              <a:rPr lang="it-IT" dirty="0"/>
              <a:t> </a:t>
            </a:r>
          </a:p>
          <a:p>
            <a:pPr marL="0" indent="0">
              <a:buNone/>
            </a:pPr>
            <a:r>
              <a:rPr lang="it-IT" dirty="0"/>
              <a:t>L’imprenditore agricolo è sottoposto solo alla disciplina prevista per l’imprenditore in generale, è esonerato dall’applicazione della disciplina propria dell’imprenditore commerciale, quindi tenuta delle scritture contabili, assoggettamento al fallimento e alle altre procedure concorsuali. </a:t>
            </a:r>
          </a:p>
          <a:p>
            <a:pPr marL="0" indent="0">
              <a:buNone/>
            </a:pPr>
            <a:r>
              <a:rPr lang="it-IT" dirty="0"/>
              <a:t>L’imprenditore agricolo da questo punto di vista perciò gode di un trattamento di favore rispetto all’imprenditore commerciale.</a:t>
            </a:r>
            <a:endParaRPr lang="it-IT" dirty="0">
              <a:solidFill>
                <a:srgbClr val="00B0F0"/>
              </a:solidFill>
            </a:endParaRPr>
          </a:p>
        </p:txBody>
      </p:sp>
      <p:sp>
        <p:nvSpPr>
          <p:cNvPr id="4" name="Action Button: Forward or Next 3">
            <a:hlinkClick r:id="" action="ppaction://hlinkshowjump?jump=nextslide" highlightClick="1"/>
          </p:cNvPr>
          <p:cNvSpPr/>
          <p:nvPr/>
        </p:nvSpPr>
        <p:spPr>
          <a:xfrm>
            <a:off x="1475656" y="6021288"/>
            <a:ext cx="2088232" cy="21602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7830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53" presetClass="entr" presetSubtype="16"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3">
                                            <p:txEl>
                                              <p:pRg st="0" end="0"/>
                                            </p:txEl>
                                          </p:spTgt>
                                        </p:tgtEl>
                                      </p:cBhvr>
                                    </p:animEffect>
                                  </p:childTnLst>
                                </p:cTn>
                              </p:par>
                            </p:childTnLst>
                          </p:cTn>
                        </p:par>
                        <p:par>
                          <p:cTn id="14" fill="hold">
                            <p:stCondLst>
                              <p:cond delay="2500"/>
                            </p:stCondLst>
                            <p:childTnLst>
                              <p:par>
                                <p:cTn id="15" presetID="53" presetClass="entr" presetSubtype="16"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3">
                                            <p:txEl>
                                              <p:pRg st="1" end="1"/>
                                            </p:txEl>
                                          </p:spTgt>
                                        </p:tgtEl>
                                      </p:cBhvr>
                                    </p:animEffect>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5" dur="500"/>
                                        <p:tgtEl>
                                          <p:spTgt spid="3">
                                            <p:txEl>
                                              <p:pRg st="2" end="2"/>
                                            </p:txEl>
                                          </p:spTgt>
                                        </p:tgtEl>
                                      </p:cBhvr>
                                    </p:animEffect>
                                  </p:childTnLst>
                                </p:cTn>
                              </p:par>
                            </p:childTnLst>
                          </p:cTn>
                        </p:par>
                        <p:par>
                          <p:cTn id="26" fill="hold">
                            <p:stCondLst>
                              <p:cond delay="3500"/>
                            </p:stCondLst>
                            <p:childTnLst>
                              <p:par>
                                <p:cTn id="27" presetID="53" presetClass="entr" presetSubtype="16"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1" dur="500"/>
                                        <p:tgtEl>
                                          <p:spTgt spid="3">
                                            <p:txEl>
                                              <p:pRg st="3" end="3"/>
                                            </p:txEl>
                                          </p:spTgt>
                                        </p:tgtEl>
                                      </p:cBhvr>
                                    </p:animEffect>
                                  </p:childTnLst>
                                </p:cTn>
                              </p:par>
                            </p:childTnLst>
                          </p:cTn>
                        </p:par>
                        <p:par>
                          <p:cTn id="32" fill="hold">
                            <p:stCondLst>
                              <p:cond delay="4000"/>
                            </p:stCondLst>
                            <p:childTnLst>
                              <p:par>
                                <p:cTn id="33" presetID="6" presetClass="entr" presetSubtype="16" fill="hold" grpId="0"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circle(in)">
                                      <p:cBhvr>
                                        <p:cTn id="3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692696"/>
            <a:ext cx="6196405" cy="4248471"/>
          </a:xfrm>
        </p:spPr>
        <p:txBody>
          <a:bodyPr>
            <a:normAutofit fontScale="85000" lnSpcReduction="20000"/>
          </a:bodyPr>
          <a:lstStyle/>
          <a:p>
            <a:pPr marL="0" indent="0">
              <a:buNone/>
            </a:pPr>
            <a:r>
              <a:rPr lang="it-IT" dirty="0"/>
              <a:t>Riguardo la nozione bisogna innanzitutto fare un’osservazione.</a:t>
            </a:r>
          </a:p>
          <a:p>
            <a:pPr marL="0" indent="0">
              <a:buNone/>
            </a:pPr>
            <a:r>
              <a:rPr lang="it-IT" dirty="0"/>
              <a:t>Abbiamo un testo originario dell’articolo 2135 che è stato modificato dal decreto legislativo 18 maggio 2001 numero 228 e abbiamo il testo vigente dell’articolo 2135.</a:t>
            </a:r>
          </a:p>
          <a:p>
            <a:pPr marL="0" indent="0">
              <a:buNone/>
            </a:pPr>
            <a:r>
              <a:rPr lang="it-IT" dirty="0"/>
              <a:t>Il testo originario dell’articolo 2135 del codice civile recitava testualmente:</a:t>
            </a:r>
          </a:p>
          <a:p>
            <a:pPr marL="0" indent="0">
              <a:buNone/>
            </a:pPr>
            <a:r>
              <a:rPr lang="it-IT" dirty="0"/>
              <a:t>“è imprenditore agricolo chi esercita un’attività diretta alla coltivazione del fondo, alla silvicoltura, all’allevamento del bestiame e attività connesse.</a:t>
            </a:r>
          </a:p>
          <a:p>
            <a:pPr marL="0" indent="0">
              <a:buNone/>
            </a:pPr>
            <a:r>
              <a:rPr lang="it-IT" dirty="0"/>
              <a:t>Si reputano connesse le attività dirette alla trasformazione o all’alienazione dei prodotti agricoli, quando rientrano nell’esercizio normale dell’agricoltura”.</a:t>
            </a:r>
          </a:p>
          <a:p>
            <a:pPr marL="0" indent="0">
              <a:buNone/>
            </a:pPr>
            <a:endParaRPr lang="it-IT" dirty="0"/>
          </a:p>
        </p:txBody>
      </p:sp>
      <p:sp>
        <p:nvSpPr>
          <p:cNvPr id="2" name="Action Button: Forward or Next 1">
            <a:hlinkClick r:id="" action="ppaction://hlinkshowjump?jump=nextslide" highlightClick="1"/>
          </p:cNvPr>
          <p:cNvSpPr/>
          <p:nvPr/>
        </p:nvSpPr>
        <p:spPr>
          <a:xfrm>
            <a:off x="1763688" y="5085184"/>
            <a:ext cx="2952328" cy="64807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34108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par>
                          <p:cTn id="24" fill="hold">
                            <p:stCondLst>
                              <p:cond delay="2500"/>
                            </p:stCondLst>
                            <p:childTnLst>
                              <p:par>
                                <p:cTn id="25" presetID="6" presetClass="entr" presetSubtype="16"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ircle(in)">
                                      <p:cBhvr>
                                        <p:cTn id="2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620688"/>
            <a:ext cx="1944216" cy="432048"/>
          </a:xfrm>
        </p:spPr>
        <p:txBody>
          <a:bodyPr>
            <a:normAutofit lnSpcReduction="10000"/>
          </a:bodyPr>
          <a:lstStyle/>
          <a:p>
            <a:pPr marL="0" indent="0">
              <a:buNone/>
            </a:pPr>
            <a:r>
              <a:rPr lang="it-IT" dirty="0">
                <a:solidFill>
                  <a:srgbClr val="00B0F0"/>
                </a:solidFill>
              </a:rPr>
              <a:t>Commerciale</a:t>
            </a:r>
          </a:p>
        </p:txBody>
      </p:sp>
      <p:sp>
        <p:nvSpPr>
          <p:cNvPr id="6" name="Rectangle 5"/>
          <p:cNvSpPr/>
          <p:nvPr/>
        </p:nvSpPr>
        <p:spPr>
          <a:xfrm>
            <a:off x="857929" y="940047"/>
            <a:ext cx="7560840" cy="4247317"/>
          </a:xfrm>
          <a:prstGeom prst="rect">
            <a:avLst/>
          </a:prstGeom>
        </p:spPr>
        <p:txBody>
          <a:bodyPr wrap="square">
            <a:spAutoFit/>
          </a:bodyPr>
          <a:lstStyle/>
          <a:p>
            <a:r>
              <a:rPr lang="it-IT" dirty="0"/>
              <a:t>È imprenditore commerciale chi esercita professionalmente una o più delle seguenti attività</a:t>
            </a:r>
            <a:r>
              <a:rPr lang="it-IT" baseline="30000" dirty="0">
                <a:hlinkClick r:id="rId2"/>
              </a:rPr>
              <a:t>[1]</a:t>
            </a:r>
            <a:r>
              <a:rPr lang="it-IT" dirty="0"/>
              <a:t>:</a:t>
            </a:r>
          </a:p>
          <a:p>
            <a:pPr marL="342900" indent="-342900">
              <a:buFont typeface="+mj-lt"/>
              <a:buAutoNum type="arabicPeriod"/>
            </a:pPr>
            <a:r>
              <a:rPr lang="it-IT" dirty="0"/>
              <a:t>un'attività industriale diretta alla produzione di beni o di servizi;</a:t>
            </a:r>
          </a:p>
          <a:p>
            <a:pPr marL="342900" indent="-342900">
              <a:buFont typeface="+mj-lt"/>
              <a:buAutoNum type="arabicPeriod"/>
            </a:pPr>
            <a:r>
              <a:rPr lang="it-IT" dirty="0"/>
              <a:t>un'attività intermediaria nella circolazione dei beni;</a:t>
            </a:r>
          </a:p>
          <a:p>
            <a:pPr marL="342900" indent="-342900">
              <a:buFont typeface="+mj-lt"/>
              <a:buAutoNum type="arabicPeriod"/>
            </a:pPr>
            <a:r>
              <a:rPr lang="it-IT" dirty="0"/>
              <a:t>un'attività di trasporto per terra, o per acqua o per aria;</a:t>
            </a:r>
          </a:p>
          <a:p>
            <a:pPr marL="342900" indent="-342900">
              <a:buFont typeface="+mj-lt"/>
              <a:buAutoNum type="arabicPeriod"/>
            </a:pPr>
            <a:r>
              <a:rPr lang="it-IT" dirty="0"/>
              <a:t>un'attività bancaria o assicurativa;</a:t>
            </a:r>
          </a:p>
          <a:p>
            <a:pPr marL="342900" indent="-342900">
              <a:buFont typeface="+mj-lt"/>
              <a:buAutoNum type="arabicPeriod"/>
            </a:pPr>
            <a:r>
              <a:rPr lang="it-IT" dirty="0"/>
              <a:t>altre attività ausiliarie delle precedenti.</a:t>
            </a:r>
          </a:p>
          <a:p>
            <a:r>
              <a:rPr lang="it-IT" dirty="0"/>
              <a:t>La definizione data dal codice va quindi oltre all'uso comune del termine "imprenditore commerciale" che indica colui che pratica l'attività di intermediazione nella circolazione dei beni. Infatti, nel linguaggio aziendale, per impresa commerciale s'intende: rivenditori, distributori, importatori.</a:t>
            </a:r>
          </a:p>
          <a:p>
            <a:r>
              <a:rPr lang="it-IT" dirty="0"/>
              <a:t>La parte maggioritaria della dottrina è d'accordo nell'affermare che la definizione data dal codice non è esaustiva e che si possano definire "commerciali" tutti gli imprenditori ad esclusione da quelli definiti dall'art. 2135, che definisce l'imprenditore agricolo.</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76056" y="5138804"/>
            <a:ext cx="3419872" cy="1553971"/>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7968" y="5153206"/>
            <a:ext cx="3321983" cy="1588162"/>
          </a:xfrm>
          <a:prstGeom prst="rect">
            <a:avLst/>
          </a:prstGeom>
        </p:spPr>
      </p:pic>
      <p:sp>
        <p:nvSpPr>
          <p:cNvPr id="2" name="Action Button: Forward or Next 1">
            <a:hlinkClick r:id="" action="ppaction://hlinkshowjump?jump=nextslide" highlightClick="1"/>
          </p:cNvPr>
          <p:cNvSpPr/>
          <p:nvPr/>
        </p:nvSpPr>
        <p:spPr>
          <a:xfrm>
            <a:off x="4355976" y="5517232"/>
            <a:ext cx="576064" cy="43005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9052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par>
                          <p:cTn id="12" fill="hold">
                            <p:stCondLst>
                              <p:cond delay="1000"/>
                            </p:stCondLst>
                            <p:childTnLst>
                              <p:par>
                                <p:cTn id="13" presetID="45"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7"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8" fill="hold">
                            <p:stCondLst>
                              <p:cond delay="3000"/>
                            </p:stCondLst>
                            <p:childTnLst>
                              <p:par>
                                <p:cTn id="19" presetID="2" presetClass="entr" presetSubtype="4" fill="hold" nodeType="after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additive="base">
                                        <p:cTn id="2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23" fill="hold">
                            <p:stCondLst>
                              <p:cond delay="3500"/>
                            </p:stCondLst>
                            <p:childTnLst>
                              <p:par>
                                <p:cTn id="24" presetID="2" presetClass="entr" presetSubtype="4" fill="hold" nodeType="after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anim calcmode="lin" valueType="num">
                                      <p:cBhvr additive="base">
                                        <p:cTn id="26"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28" fill="hold">
                            <p:stCondLst>
                              <p:cond delay="4000"/>
                            </p:stCondLst>
                            <p:childTnLst>
                              <p:par>
                                <p:cTn id="29" presetID="2" presetClass="entr" presetSubtype="4" fill="hold" nodeType="after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 calcmode="lin" valueType="num">
                                      <p:cBhvr additive="base">
                                        <p:cTn id="3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33" fill="hold">
                            <p:stCondLst>
                              <p:cond delay="4500"/>
                            </p:stCondLst>
                            <p:childTnLst>
                              <p:par>
                                <p:cTn id="34" presetID="2" presetClass="entr" presetSubtype="4" fill="hold" nodeType="afterEffect">
                                  <p:stCondLst>
                                    <p:cond delay="0"/>
                                  </p:stCondLst>
                                  <p:childTnLst>
                                    <p:set>
                                      <p:cBhvr>
                                        <p:cTn id="35" dur="1" fill="hold">
                                          <p:stCondLst>
                                            <p:cond delay="0"/>
                                          </p:stCondLst>
                                        </p:cTn>
                                        <p:tgtEl>
                                          <p:spTgt spid="6">
                                            <p:txEl>
                                              <p:pRg st="3" end="3"/>
                                            </p:txEl>
                                          </p:spTgt>
                                        </p:tgtEl>
                                        <p:attrNameLst>
                                          <p:attrName>style.visibility</p:attrName>
                                        </p:attrNameLst>
                                      </p:cBhvr>
                                      <p:to>
                                        <p:strVal val="visible"/>
                                      </p:to>
                                    </p:set>
                                    <p:anim calcmode="lin" valueType="num">
                                      <p:cBhvr additive="base">
                                        <p:cTn id="36"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par>
                          <p:cTn id="38" fill="hold">
                            <p:stCondLst>
                              <p:cond delay="5000"/>
                            </p:stCondLst>
                            <p:childTnLst>
                              <p:par>
                                <p:cTn id="39" presetID="2" presetClass="entr" presetSubtype="4" fill="hold" nodeType="afterEffect">
                                  <p:stCondLst>
                                    <p:cond delay="0"/>
                                  </p:stCondLst>
                                  <p:childTnLst>
                                    <p:set>
                                      <p:cBhvr>
                                        <p:cTn id="40" dur="1" fill="hold">
                                          <p:stCondLst>
                                            <p:cond delay="0"/>
                                          </p:stCondLst>
                                        </p:cTn>
                                        <p:tgtEl>
                                          <p:spTgt spid="6">
                                            <p:txEl>
                                              <p:pRg st="4" end="4"/>
                                            </p:txEl>
                                          </p:spTgt>
                                        </p:tgtEl>
                                        <p:attrNameLst>
                                          <p:attrName>style.visibility</p:attrName>
                                        </p:attrNameLst>
                                      </p:cBhvr>
                                      <p:to>
                                        <p:strVal val="visible"/>
                                      </p:to>
                                    </p:set>
                                    <p:anim calcmode="lin" valueType="num">
                                      <p:cBhvr additive="base">
                                        <p:cTn id="4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par>
                          <p:cTn id="43" fill="hold">
                            <p:stCondLst>
                              <p:cond delay="5500"/>
                            </p:stCondLst>
                            <p:childTnLst>
                              <p:par>
                                <p:cTn id="44" presetID="2" presetClass="entr" presetSubtype="4" fill="hold" nodeType="afterEffect">
                                  <p:stCondLst>
                                    <p:cond delay="0"/>
                                  </p:stCondLst>
                                  <p:childTnLst>
                                    <p:set>
                                      <p:cBhvr>
                                        <p:cTn id="45" dur="1" fill="hold">
                                          <p:stCondLst>
                                            <p:cond delay="0"/>
                                          </p:stCondLst>
                                        </p:cTn>
                                        <p:tgtEl>
                                          <p:spTgt spid="6">
                                            <p:txEl>
                                              <p:pRg st="5" end="5"/>
                                            </p:txEl>
                                          </p:spTgt>
                                        </p:tgtEl>
                                        <p:attrNameLst>
                                          <p:attrName>style.visibility</p:attrName>
                                        </p:attrNameLst>
                                      </p:cBhvr>
                                      <p:to>
                                        <p:strVal val="visible"/>
                                      </p:to>
                                    </p:set>
                                    <p:anim calcmode="lin" valueType="num">
                                      <p:cBhvr additive="base">
                                        <p:cTn id="46"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par>
                          <p:cTn id="48" fill="hold">
                            <p:stCondLst>
                              <p:cond delay="6000"/>
                            </p:stCondLst>
                            <p:childTnLst>
                              <p:par>
                                <p:cTn id="49" presetID="2" presetClass="entr" presetSubtype="4" fill="hold" nodeType="afterEffect">
                                  <p:stCondLst>
                                    <p:cond delay="0"/>
                                  </p:stCondLst>
                                  <p:childTnLst>
                                    <p:set>
                                      <p:cBhvr>
                                        <p:cTn id="50" dur="1" fill="hold">
                                          <p:stCondLst>
                                            <p:cond delay="0"/>
                                          </p:stCondLst>
                                        </p:cTn>
                                        <p:tgtEl>
                                          <p:spTgt spid="6">
                                            <p:txEl>
                                              <p:pRg st="6" end="6"/>
                                            </p:txEl>
                                          </p:spTgt>
                                        </p:tgtEl>
                                        <p:attrNameLst>
                                          <p:attrName>style.visibility</p:attrName>
                                        </p:attrNameLst>
                                      </p:cBhvr>
                                      <p:to>
                                        <p:strVal val="visible"/>
                                      </p:to>
                                    </p:set>
                                    <p:anim calcmode="lin" valueType="num">
                                      <p:cBhvr additive="base">
                                        <p:cTn id="5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par>
                          <p:cTn id="53" fill="hold">
                            <p:stCondLst>
                              <p:cond delay="6500"/>
                            </p:stCondLst>
                            <p:childTnLst>
                              <p:par>
                                <p:cTn id="54" presetID="2" presetClass="entr" presetSubtype="4" fill="hold" nodeType="afterEffect">
                                  <p:stCondLst>
                                    <p:cond delay="0"/>
                                  </p:stCondLst>
                                  <p:childTnLst>
                                    <p:set>
                                      <p:cBhvr>
                                        <p:cTn id="55" dur="1" fill="hold">
                                          <p:stCondLst>
                                            <p:cond delay="0"/>
                                          </p:stCondLst>
                                        </p:cTn>
                                        <p:tgtEl>
                                          <p:spTgt spid="6">
                                            <p:txEl>
                                              <p:pRg st="7" end="7"/>
                                            </p:txEl>
                                          </p:spTgt>
                                        </p:tgtEl>
                                        <p:attrNameLst>
                                          <p:attrName>style.visibility</p:attrName>
                                        </p:attrNameLst>
                                      </p:cBhvr>
                                      <p:to>
                                        <p:strVal val="visible"/>
                                      </p:to>
                                    </p:set>
                                    <p:anim calcmode="lin" valueType="num">
                                      <p:cBhvr additive="base">
                                        <p:cTn id="56"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par>
                          <p:cTn id="58" fill="hold">
                            <p:stCondLst>
                              <p:cond delay="7000"/>
                            </p:stCondLst>
                            <p:childTnLst>
                              <p:par>
                                <p:cTn id="59" presetID="6" presetClass="entr" presetSubtype="16" fill="hold" grpId="0" nodeType="after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circle(in)">
                                      <p:cBhvr>
                                        <p:cTn id="6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20689"/>
            <a:ext cx="4824536" cy="432048"/>
          </a:xfrm>
        </p:spPr>
        <p:txBody>
          <a:bodyPr>
            <a:normAutofit fontScale="90000"/>
          </a:bodyPr>
          <a:lstStyle/>
          <a:p>
            <a:r>
              <a:rPr lang="it-IT" dirty="0">
                <a:solidFill>
                  <a:srgbClr val="92D050"/>
                </a:solidFill>
              </a:rPr>
              <a:t>Aspetto storico</a:t>
            </a:r>
          </a:p>
        </p:txBody>
      </p:sp>
      <p:sp>
        <p:nvSpPr>
          <p:cNvPr id="3" name="Content Placeholder 2"/>
          <p:cNvSpPr>
            <a:spLocks noGrp="1"/>
          </p:cNvSpPr>
          <p:nvPr>
            <p:ph idx="1"/>
          </p:nvPr>
        </p:nvSpPr>
        <p:spPr>
          <a:xfrm>
            <a:off x="827584" y="1124744"/>
            <a:ext cx="7488832" cy="4968552"/>
          </a:xfrm>
        </p:spPr>
        <p:txBody>
          <a:bodyPr>
            <a:normAutofit lnSpcReduction="10000"/>
          </a:bodyPr>
          <a:lstStyle/>
          <a:p>
            <a:pPr marL="0" indent="0">
              <a:buNone/>
            </a:pPr>
            <a:r>
              <a:rPr lang="it-IT" sz="1800" dirty="0"/>
              <a:t>Nell'ordinamento italiano, l'imprenditore agricolo è una tipologia di imprenditore definita all'articolo 2135 del codice civile. L'articolo 2135 del codice civile italiano, nel definire la figura dell'imprenditore agricolo, nella versione originaria recitava</a:t>
            </a:r>
            <a:r>
              <a:rPr lang="it-IT" sz="1800" dirty="0">
                <a:solidFill>
                  <a:schemeClr val="tx1">
                    <a:lumMod val="50000"/>
                    <a:lumOff val="50000"/>
                  </a:schemeClr>
                </a:solidFill>
              </a:rPr>
              <a:t>:« È imprenditore agricolo colui che esercita un'attività diretta alla coltivazione del fondo, alla selvicoltura, all'allevamento di bestiame e attività connesse.</a:t>
            </a:r>
          </a:p>
          <a:p>
            <a:pPr marL="0" indent="0">
              <a:buNone/>
            </a:pPr>
            <a:r>
              <a:rPr lang="it-IT" sz="1800" dirty="0"/>
              <a:t>Successivamente, con l’articolo 1, comma 1, del decreto legislativo del 18 maggio 2001 n.228, è stato modificato l’articolo 2135 del codice civile, che attualmente recita: </a:t>
            </a:r>
            <a:r>
              <a:rPr lang="it-IT" sz="1800" dirty="0">
                <a:solidFill>
                  <a:schemeClr val="tx1">
                    <a:lumMod val="50000"/>
                    <a:lumOff val="50000"/>
                  </a:schemeClr>
                </a:solidFill>
              </a:rPr>
              <a:t>« È imprenditore agricolo chi esercita una delle seguenti attività: coltivazione del fondo, selvicoltura, allevamento di animali e attività connesse. »</a:t>
            </a:r>
          </a:p>
          <a:p>
            <a:pPr marL="0" indent="0">
              <a:buNone/>
            </a:pPr>
            <a:r>
              <a:rPr lang="it-IT" sz="1800" dirty="0"/>
              <a:t>. Lo stesso decreto legislativo n. 228/2001, all'articolo 1, comma 2, aggiunge inoltre che</a:t>
            </a:r>
            <a:r>
              <a:rPr lang="it-IT" sz="1800" dirty="0">
                <a:solidFill>
                  <a:schemeClr val="tx1">
                    <a:lumMod val="50000"/>
                    <a:lumOff val="50000"/>
                  </a:schemeClr>
                </a:solidFill>
              </a:rPr>
              <a:t>:« Si considerano imprenditori agricoli le cooperative di imprenditori agricoli ed i loro consorzi quando utilizzano per lo svolgimento delle attività di cui all'articolo 2135 del codice civile, come sostituito dal comma 1 del presente articolo, prevalentemente prodotti dei soci, ovvero forniscono prevalentemente ai soci beni e servizi diretti alla cura ed allo sviluppo del ciclo biologico. »</a:t>
            </a:r>
          </a:p>
        </p:txBody>
      </p:sp>
      <p:sp>
        <p:nvSpPr>
          <p:cNvPr id="5" name="Rectangle 1"/>
          <p:cNvSpPr>
            <a:spLocks noChangeArrowheads="1"/>
          </p:cNvSpPr>
          <p:nvPr/>
        </p:nvSpPr>
        <p:spPr bwMode="auto">
          <a:xfrm>
            <a:off x="1463674" y="3292416"/>
            <a:ext cx="3900413"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charset="0"/>
                <a:cs typeface="Arial" charset="0"/>
              </a:defRPr>
            </a:lvl1pPr>
            <a:lvl2pPr fontAlgn="base">
              <a:spcBef>
                <a:spcPct val="0"/>
              </a:spcBef>
              <a:spcAft>
                <a:spcPct val="0"/>
              </a:spcAft>
              <a:defRPr>
                <a:solidFill>
                  <a:schemeClr val="tx1"/>
                </a:solidFill>
                <a:latin typeface="Arial" charset="0"/>
                <a:cs typeface="Arial" charset="0"/>
              </a:defRPr>
            </a:lvl2pPr>
            <a:lvl3pPr fontAlgn="base">
              <a:spcBef>
                <a:spcPct val="0"/>
              </a:spcBef>
              <a:spcAft>
                <a:spcPct val="0"/>
              </a:spcAft>
              <a:defRPr>
                <a:solidFill>
                  <a:schemeClr val="tx1"/>
                </a:solidFill>
                <a:latin typeface="Arial" charset="0"/>
                <a:cs typeface="Arial" charset="0"/>
              </a:defRPr>
            </a:lvl3pPr>
            <a:lvl4pPr fontAlgn="base">
              <a:spcBef>
                <a:spcPct val="0"/>
              </a:spcBef>
              <a:spcAft>
                <a:spcPct val="0"/>
              </a:spcAft>
              <a:defRPr>
                <a:solidFill>
                  <a:schemeClr val="tx1"/>
                </a:solidFill>
                <a:latin typeface="Arial" charset="0"/>
                <a:cs typeface="Arial" charset="0"/>
              </a:defRPr>
            </a:lvl4pPr>
            <a:lvl5pPr fontAlgn="base">
              <a:spcBef>
                <a:spcPct val="0"/>
              </a:spcBef>
              <a:spcAft>
                <a:spcPct val="0"/>
              </a:spcAft>
              <a:defRPr>
                <a:solidFill>
                  <a:schemeClr val="tx1"/>
                </a:solidFill>
                <a:latin typeface="Arial" charset="0"/>
                <a:cs typeface="Arial" charset="0"/>
              </a:defRPr>
            </a:lvl5pPr>
            <a:lvl6pPr fontAlgn="base">
              <a:spcBef>
                <a:spcPct val="0"/>
              </a:spcBef>
              <a:spcAft>
                <a:spcPct val="0"/>
              </a:spcAft>
              <a:defRPr>
                <a:solidFill>
                  <a:schemeClr val="tx1"/>
                </a:solidFill>
                <a:latin typeface="Arial" charset="0"/>
                <a:cs typeface="Arial" charset="0"/>
              </a:defRPr>
            </a:lvl6pPr>
            <a:lvl7pPr fontAlgn="base">
              <a:spcBef>
                <a:spcPct val="0"/>
              </a:spcBef>
              <a:spcAft>
                <a:spcPct val="0"/>
              </a:spcAft>
              <a:defRPr>
                <a:solidFill>
                  <a:schemeClr val="tx1"/>
                </a:solidFill>
                <a:latin typeface="Arial" charset="0"/>
                <a:cs typeface="Arial" charset="0"/>
              </a:defRPr>
            </a:lvl7pPr>
            <a:lvl8pPr fontAlgn="base">
              <a:spcBef>
                <a:spcPct val="0"/>
              </a:spcBef>
              <a:spcAft>
                <a:spcPct val="0"/>
              </a:spcAft>
              <a:defRPr>
                <a:solidFill>
                  <a:schemeClr val="tx1"/>
                </a:solidFill>
                <a:latin typeface="Arial" charset="0"/>
                <a:cs typeface="Arial" charset="0"/>
              </a:defRPr>
            </a:lvl8pPr>
            <a:lvl9pPr fontAlgn="base">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222222"/>
                </a:solidFill>
                <a:effectLst/>
                <a:latin typeface="Arial" charset="0"/>
                <a:cs typeface="Arial" charset="0"/>
              </a:rPr>
              <a:t>:</a:t>
            </a:r>
            <a:endParaRPr kumimoji="0" lang="it-IT" altLang="it-IT" sz="900" b="0" i="0" u="none" strike="noStrike" cap="none" normalizeH="0" baseline="0" dirty="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it-IT" altLang="it-IT" sz="1800" b="0" i="0" u="none" strike="noStrike" cap="none" normalizeH="0" baseline="0" dirty="0">
                <a:ln>
                  <a:noFill/>
                </a:ln>
                <a:solidFill>
                  <a:schemeClr val="tx1"/>
                </a:solidFill>
                <a:effectLst/>
                <a:latin typeface="Arial" charset="0"/>
                <a:cs typeface="Arial" charset="0"/>
              </a:rPr>
            </a:br>
            <a:endParaRPr kumimoji="0" lang="it-IT" altLang="it-IT" sz="1800" b="0" i="0" u="none" strike="noStrike" cap="none" normalizeH="0" baseline="0" dirty="0">
              <a:ln>
                <a:noFill/>
              </a:ln>
              <a:solidFill>
                <a:schemeClr val="tx1"/>
              </a:solidFill>
              <a:effectLst/>
              <a:latin typeface="Arial" charset="0"/>
              <a:cs typeface="Arial" charset="0"/>
            </a:endParaRPr>
          </a:p>
        </p:txBody>
      </p:sp>
      <p:sp>
        <p:nvSpPr>
          <p:cNvPr id="4" name="Action Button: Forward or Next 3">
            <a:hlinkClick r:id="" action="ppaction://hlinkshowjump?jump=nextslide" highlightClick="1"/>
          </p:cNvPr>
          <p:cNvSpPr/>
          <p:nvPr/>
        </p:nvSpPr>
        <p:spPr>
          <a:xfrm>
            <a:off x="1547664" y="5733256"/>
            <a:ext cx="2520280"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3737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22" presetClass="entr" presetSubtype="4" fill="hold"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wipe(down)">
                                      <p:cBhvr>
                                        <p:cTn id="24" dur="500"/>
                                        <p:tgtEl>
                                          <p:spTgt spid="3">
                                            <p:txEl>
                                              <p:pRg st="0" end="0"/>
                                            </p:txEl>
                                          </p:spTgt>
                                        </p:tgtEl>
                                      </p:cBhvr>
                                    </p:animEffect>
                                  </p:childTnLst>
                                </p:cTn>
                              </p:par>
                            </p:childTnLst>
                          </p:cTn>
                        </p:par>
                        <p:par>
                          <p:cTn id="25" fill="hold">
                            <p:stCondLst>
                              <p:cond delay="2500"/>
                            </p:stCondLst>
                            <p:childTnLst>
                              <p:par>
                                <p:cTn id="26" presetID="22" presetClass="entr" presetSubtype="4" fill="hold" nodeType="after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wipe(down)">
                                      <p:cBhvr>
                                        <p:cTn id="28" dur="500"/>
                                        <p:tgtEl>
                                          <p:spTgt spid="3">
                                            <p:txEl>
                                              <p:pRg st="1" end="1"/>
                                            </p:txEl>
                                          </p:spTgt>
                                        </p:tgtEl>
                                      </p:cBhvr>
                                    </p:animEffect>
                                  </p:childTnLst>
                                </p:cTn>
                              </p:par>
                            </p:childTnLst>
                          </p:cTn>
                        </p:par>
                        <p:par>
                          <p:cTn id="29" fill="hold">
                            <p:stCondLst>
                              <p:cond delay="3000"/>
                            </p:stCondLst>
                            <p:childTnLst>
                              <p:par>
                                <p:cTn id="30" presetID="22" presetClass="entr" presetSubtype="4" fill="hold" nodeType="after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ipe(down)">
                                      <p:cBhvr>
                                        <p:cTn id="32" dur="500"/>
                                        <p:tgtEl>
                                          <p:spTgt spid="3">
                                            <p:txEl>
                                              <p:pRg st="2" end="2"/>
                                            </p:txEl>
                                          </p:spTgt>
                                        </p:tgtEl>
                                      </p:cBhvr>
                                    </p:animEffect>
                                  </p:childTnLst>
                                </p:cTn>
                              </p:par>
                            </p:childTnLst>
                          </p:cTn>
                        </p:par>
                        <p:par>
                          <p:cTn id="33" fill="hold">
                            <p:stCondLst>
                              <p:cond delay="3500"/>
                            </p:stCondLst>
                            <p:childTnLst>
                              <p:par>
                                <p:cTn id="34" presetID="6" presetClass="entr" presetSubtype="16" fill="hold" grpId="0"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circle(in)">
                                      <p:cBhvr>
                                        <p:cTn id="3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620689"/>
            <a:ext cx="3693001" cy="864096"/>
          </a:xfrm>
        </p:spPr>
        <p:txBody>
          <a:bodyPr>
            <a:normAutofit fontScale="90000"/>
          </a:bodyPr>
          <a:lstStyle/>
          <a:p>
            <a:r>
              <a:rPr lang="it-IT" dirty="0">
                <a:solidFill>
                  <a:srgbClr val="92D050"/>
                </a:solidFill>
              </a:rPr>
              <a:t>Aspetto sociale</a:t>
            </a:r>
          </a:p>
        </p:txBody>
      </p:sp>
      <p:sp>
        <p:nvSpPr>
          <p:cNvPr id="3" name="Content Placeholder 2"/>
          <p:cNvSpPr>
            <a:spLocks noGrp="1"/>
          </p:cNvSpPr>
          <p:nvPr>
            <p:ph idx="1"/>
          </p:nvPr>
        </p:nvSpPr>
        <p:spPr>
          <a:xfrm>
            <a:off x="971600" y="1412776"/>
            <a:ext cx="7200800" cy="4680520"/>
          </a:xfrm>
        </p:spPr>
        <p:txBody>
          <a:bodyPr>
            <a:normAutofit fontScale="92500" lnSpcReduction="20000"/>
          </a:bodyPr>
          <a:lstStyle/>
          <a:p>
            <a:pPr marL="0" indent="0">
              <a:buNone/>
            </a:pPr>
            <a:r>
              <a:rPr lang="it-IT" dirty="0"/>
              <a:t> Con il Decreto Legislativo n. 99 del 29 marzo 2004 sono state riformate le imprese agricole a seconda del tipo di società agricole :</a:t>
            </a:r>
          </a:p>
          <a:p>
            <a:r>
              <a:rPr lang="it-IT" b="1" dirty="0"/>
              <a:t>società di persone</a:t>
            </a:r>
            <a:r>
              <a:rPr lang="it-IT" dirty="0"/>
              <a:t>: almeno uno dei soci deve essere in possesso della qualifica di imprenditore agricolo professionale;</a:t>
            </a:r>
          </a:p>
          <a:p>
            <a:pPr fontAlgn="base"/>
            <a:r>
              <a:rPr lang="it-IT" b="1" dirty="0"/>
              <a:t>società in accomandita semplice</a:t>
            </a:r>
            <a:r>
              <a:rPr lang="it-IT" dirty="0"/>
              <a:t>: deve essere imprenditore agricolo professionale almeno un socio accomandatario;</a:t>
            </a:r>
          </a:p>
          <a:p>
            <a:pPr fontAlgn="base"/>
            <a:r>
              <a:rPr lang="it-IT" b="1" dirty="0"/>
              <a:t>società di capitali</a:t>
            </a:r>
            <a:r>
              <a:rPr lang="it-IT" dirty="0"/>
              <a:t>: almeno un amministratore deve essere imprenditore agricolo professionale o coltivatore diretto;</a:t>
            </a:r>
          </a:p>
          <a:p>
            <a:pPr fontAlgn="base"/>
            <a:r>
              <a:rPr lang="it-IT" b="1" dirty="0"/>
              <a:t>società cooperative</a:t>
            </a:r>
            <a:r>
              <a:rPr lang="it-IT" dirty="0"/>
              <a:t>: è necessario che un amministratore socio abbia la qualifica di imprenditore agricolo professionale o coltivatore diretto.</a:t>
            </a:r>
          </a:p>
          <a:p>
            <a:endParaRPr lang="it-IT" dirty="0"/>
          </a:p>
        </p:txBody>
      </p:sp>
      <p:sp>
        <p:nvSpPr>
          <p:cNvPr id="5" name="Action Button: Forward or Next 4">
            <a:hlinkClick r:id="" action="ppaction://hlinkshowjump?jump=nextslide" highlightClick="1"/>
          </p:cNvPr>
          <p:cNvSpPr/>
          <p:nvPr/>
        </p:nvSpPr>
        <p:spPr>
          <a:xfrm>
            <a:off x="1403648" y="5877272"/>
            <a:ext cx="2520280" cy="36004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04565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childTnLst>
                          </p:cTn>
                        </p:par>
                        <p:par>
                          <p:cTn id="21" fill="hold">
                            <p:stCondLst>
                              <p:cond delay="2000"/>
                            </p:stCondLst>
                            <p:childTnLst>
                              <p:par>
                                <p:cTn id="22" presetID="22" presetClass="entr" presetSubtype="4"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00"/>
                                        <p:tgtEl>
                                          <p:spTgt spid="3">
                                            <p:txEl>
                                              <p:pRg st="3" end="3"/>
                                            </p:txEl>
                                          </p:spTgt>
                                        </p:tgtEl>
                                      </p:cBhvr>
                                    </p:animEffect>
                                  </p:childTnLst>
                                </p:cTn>
                              </p:par>
                            </p:childTnLst>
                          </p:cTn>
                        </p:par>
                        <p:par>
                          <p:cTn id="25" fill="hold">
                            <p:stCondLst>
                              <p:cond delay="2500"/>
                            </p:stCondLst>
                            <p:childTnLst>
                              <p:par>
                                <p:cTn id="26" presetID="22" presetClass="entr" presetSubtype="4" fill="hold"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down)">
                                      <p:cBhvr>
                                        <p:cTn id="28" dur="500"/>
                                        <p:tgtEl>
                                          <p:spTgt spid="3">
                                            <p:txEl>
                                              <p:pRg st="4" end="4"/>
                                            </p:txEl>
                                          </p:spTgt>
                                        </p:tgtEl>
                                      </p:cBhvr>
                                    </p:animEffect>
                                  </p:childTnLst>
                                </p:cTn>
                              </p:par>
                            </p:childTnLst>
                          </p:cTn>
                        </p:par>
                        <p:par>
                          <p:cTn id="29" fill="hold">
                            <p:stCondLst>
                              <p:cond delay="3000"/>
                            </p:stCondLst>
                            <p:childTnLst>
                              <p:par>
                                <p:cTn id="30" presetID="6" presetClass="entr" presetSubtype="16"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circle(in)">
                                      <p:cBhvr>
                                        <p:cTn id="3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3044929" cy="739210"/>
          </a:xfrm>
        </p:spPr>
        <p:txBody>
          <a:bodyPr>
            <a:normAutofit fontScale="90000"/>
          </a:bodyPr>
          <a:lstStyle/>
          <a:p>
            <a:r>
              <a:rPr lang="it-IT" dirty="0">
                <a:solidFill>
                  <a:srgbClr val="92D050"/>
                </a:solidFill>
              </a:rPr>
              <a:t>Aspetto giuridico</a:t>
            </a:r>
          </a:p>
        </p:txBody>
      </p:sp>
      <p:sp>
        <p:nvSpPr>
          <p:cNvPr id="3" name="Content Placeholder 2"/>
          <p:cNvSpPr>
            <a:spLocks noGrp="1"/>
          </p:cNvSpPr>
          <p:nvPr>
            <p:ph idx="1"/>
          </p:nvPr>
        </p:nvSpPr>
        <p:spPr>
          <a:xfrm>
            <a:off x="1403648" y="1772816"/>
            <a:ext cx="6196405" cy="3603812"/>
          </a:xfrm>
        </p:spPr>
        <p:txBody>
          <a:bodyPr>
            <a:normAutofit/>
          </a:bodyPr>
          <a:lstStyle/>
          <a:p>
            <a:pPr marL="0" indent="0">
              <a:buNone/>
            </a:pPr>
            <a:r>
              <a:rPr lang="it-IT" dirty="0"/>
              <a:t>L’attività agricola può essere esercitata sotto forma di :</a:t>
            </a:r>
          </a:p>
          <a:p>
            <a:r>
              <a:rPr lang="it-IT" dirty="0">
                <a:solidFill>
                  <a:srgbClr val="00B0F0"/>
                </a:solidFill>
                <a:hlinkClick r:id="rId2" action="ppaction://hlinksldjump"/>
              </a:rPr>
              <a:t>Ditta Individuale</a:t>
            </a:r>
            <a:r>
              <a:rPr lang="it-IT" dirty="0">
                <a:solidFill>
                  <a:srgbClr val="FF0000"/>
                </a:solidFill>
              </a:rPr>
              <a:t>;</a:t>
            </a:r>
          </a:p>
          <a:p>
            <a:r>
              <a:rPr lang="it-IT" dirty="0">
                <a:solidFill>
                  <a:srgbClr val="00B0F0"/>
                </a:solidFill>
                <a:hlinkClick r:id="rId3" action="ppaction://hlinksldjump"/>
              </a:rPr>
              <a:t>Società di persone/Società agricola semplice;</a:t>
            </a:r>
            <a:endParaRPr lang="it-IT" dirty="0">
              <a:solidFill>
                <a:srgbClr val="00B0F0"/>
              </a:solidFill>
            </a:endParaRPr>
          </a:p>
          <a:p>
            <a:r>
              <a:rPr lang="it-IT" dirty="0">
                <a:solidFill>
                  <a:srgbClr val="00B0F0"/>
                </a:solidFill>
                <a:hlinkClick r:id="rId4" action="ppaction://hlinksldjump"/>
              </a:rPr>
              <a:t>Società Cooperativa e Consorzi</a:t>
            </a:r>
            <a:r>
              <a:rPr lang="it-IT" dirty="0">
                <a:solidFill>
                  <a:srgbClr val="FF0000"/>
                </a:solidFill>
              </a:rPr>
              <a:t>.</a:t>
            </a:r>
          </a:p>
          <a:p>
            <a:pPr marL="0" indent="0">
              <a:buNone/>
            </a:pPr>
            <a:endParaRPr lang="it-IT" dirty="0"/>
          </a:p>
        </p:txBody>
      </p:sp>
      <p:sp>
        <p:nvSpPr>
          <p:cNvPr id="4" name="Action Button: Home 3">
            <a:hlinkClick r:id="" action="ppaction://hlinkshowjump?jump=firstslide" highlightClick="1"/>
          </p:cNvPr>
          <p:cNvSpPr/>
          <p:nvPr/>
        </p:nvSpPr>
        <p:spPr>
          <a:xfrm>
            <a:off x="1619672" y="5013176"/>
            <a:ext cx="1584176" cy="108012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77176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par>
                          <p:cTn id="23" fill="hold">
                            <p:stCondLst>
                              <p:cond delay="2000"/>
                            </p:stCondLst>
                            <p:childTnLst>
                              <p:par>
                                <p:cTn id="24" presetID="6" presetClass="entr" presetSubtype="16"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circle(in)">
                                      <p:cBhvr>
                                        <p:cTn id="2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4125049" cy="811218"/>
          </a:xfrm>
        </p:spPr>
        <p:txBody>
          <a:bodyPr>
            <a:normAutofit fontScale="90000"/>
          </a:bodyPr>
          <a:lstStyle/>
          <a:p>
            <a:r>
              <a:rPr lang="it-IT" dirty="0">
                <a:solidFill>
                  <a:srgbClr val="00B0F0"/>
                </a:solidFill>
              </a:rPr>
              <a:t>Ditta Individuale</a:t>
            </a:r>
          </a:p>
        </p:txBody>
      </p:sp>
      <p:sp>
        <p:nvSpPr>
          <p:cNvPr id="3" name="Content Placeholder 2"/>
          <p:cNvSpPr>
            <a:spLocks noGrp="1"/>
          </p:cNvSpPr>
          <p:nvPr>
            <p:ph idx="1"/>
          </p:nvPr>
        </p:nvSpPr>
        <p:spPr>
          <a:xfrm>
            <a:off x="1043608" y="1556792"/>
            <a:ext cx="6556445" cy="4179876"/>
          </a:xfrm>
        </p:spPr>
        <p:txBody>
          <a:bodyPr>
            <a:normAutofit fontScale="92500" lnSpcReduction="20000"/>
          </a:bodyPr>
          <a:lstStyle/>
          <a:p>
            <a:pPr marL="0" indent="0">
              <a:buNone/>
            </a:pPr>
            <a:r>
              <a:rPr lang="it-IT" dirty="0"/>
              <a:t>Nelle Ditte Individuali è importante il possesso di determinate qualifiche:</a:t>
            </a:r>
          </a:p>
          <a:p>
            <a:r>
              <a:rPr lang="it-IT" b="1" dirty="0"/>
              <a:t>Coltivatore diretto</a:t>
            </a:r>
            <a:r>
              <a:rPr lang="it-IT" dirty="0"/>
              <a:t>: Ricorre questa “qualifica professionale ”qualora l’imprenditore operi in prevalenza con il lavoro proprio o dei familiari</a:t>
            </a:r>
          </a:p>
          <a:p>
            <a:r>
              <a:rPr lang="it-IT" b="1" dirty="0"/>
              <a:t>Imprenditore agricolo professionale</a:t>
            </a:r>
            <a:r>
              <a:rPr lang="it-IT" dirty="0"/>
              <a:t>: </a:t>
            </a:r>
            <a:r>
              <a:rPr lang="it-IT" i="1" dirty="0"/>
              <a:t>E’ colui che essendo in possesso di conoscenze e competenze professionali, dedichi alle attività agricole di cui all’art. 2135 del codice civile, direttamenre in qualità di socio di società</a:t>
            </a:r>
            <a:r>
              <a:rPr lang="it-IT" i="1" u="sng" dirty="0"/>
              <a:t>,</a:t>
            </a:r>
            <a:r>
              <a:rPr lang="it-IT" i="1" dirty="0"/>
              <a:t> almeno il cinquanta per cento del proprio tempo di lavoro complessivo o che ricavi dalle attività medesime almeno il cinquanta per cento del proprio reddito globale da lavoro.</a:t>
            </a:r>
            <a:endParaRPr lang="it-IT" dirty="0"/>
          </a:p>
          <a:p>
            <a:endParaRPr lang="it-IT" dirty="0"/>
          </a:p>
        </p:txBody>
      </p:sp>
      <p:sp>
        <p:nvSpPr>
          <p:cNvPr id="4" name="Action Button: Home 3">
            <a:hlinkClick r:id="rId2" action="ppaction://hlinksldjump" highlightClick="1"/>
          </p:cNvPr>
          <p:cNvSpPr/>
          <p:nvPr/>
        </p:nvSpPr>
        <p:spPr>
          <a:xfrm>
            <a:off x="2843808" y="5517232"/>
            <a:ext cx="1080120" cy="57606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201278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6" presetClass="entr" presetSubtype="16"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par>
                          <p:cTn id="12" fill="hold">
                            <p:stCondLst>
                              <p:cond delay="2500"/>
                            </p:stCondLst>
                            <p:childTnLst>
                              <p:par>
                                <p:cTn id="13" presetID="6" presetClass="entr" presetSubtype="16"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childTnLst>
                          </p:cTn>
                        </p:par>
                        <p:par>
                          <p:cTn id="16" fill="hold">
                            <p:stCondLst>
                              <p:cond delay="4500"/>
                            </p:stCondLst>
                            <p:childTnLst>
                              <p:par>
                                <p:cTn id="17" presetID="6" presetClass="entr" presetSubtype="16"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131</TotalTime>
  <Words>607</Words>
  <Application>Microsoft Office PowerPoint</Application>
  <PresentationFormat>Presentazione su schermo (4:3)</PresentationFormat>
  <Paragraphs>64</Paragraphs>
  <Slides>12</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12</vt:i4>
      </vt:variant>
    </vt:vector>
  </HeadingPairs>
  <TitlesOfParts>
    <vt:vector size="18" baseType="lpstr">
      <vt:lpstr>Arial</vt:lpstr>
      <vt:lpstr>Brush Script MT</vt:lpstr>
      <vt:lpstr>Constantia</vt:lpstr>
      <vt:lpstr>Franklin Gothic Book</vt:lpstr>
      <vt:lpstr>Rage Italic</vt:lpstr>
      <vt:lpstr>Pushpin</vt:lpstr>
      <vt:lpstr>Imprenditore agricolo</vt:lpstr>
      <vt:lpstr>Cos’è l’imprendiore agricolo ?</vt:lpstr>
      <vt:lpstr>Le differenze tra imprenditore agricolo e comnerciale</vt:lpstr>
      <vt:lpstr>Presentazione standard di PowerPoint</vt:lpstr>
      <vt:lpstr>Presentazione standard di PowerPoint</vt:lpstr>
      <vt:lpstr>Aspetto storico</vt:lpstr>
      <vt:lpstr>Aspetto sociale</vt:lpstr>
      <vt:lpstr>Aspetto giuridico</vt:lpstr>
      <vt:lpstr>Ditta Individuale</vt:lpstr>
      <vt:lpstr>Societià di persone/Società agricola semplice</vt:lpstr>
      <vt:lpstr>Le cooperative agricole e i consorzi agrari</vt:lpstr>
      <vt:lpstr>Siti utilizzati per la ricerca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Imprenditore agricolo</dc:title>
  <dc:creator>Libaan Hassan Mohamed</dc:creator>
  <cp:lastModifiedBy>Renda Elisa</cp:lastModifiedBy>
  <cp:revision>14</cp:revision>
  <dcterms:created xsi:type="dcterms:W3CDTF">2018-04-25T08:35:05Z</dcterms:created>
  <dcterms:modified xsi:type="dcterms:W3CDTF">2018-05-21T12:41:15Z</dcterms:modified>
</cp:coreProperties>
</file>